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Lst>
  <p:notesMasterIdLst>
    <p:notesMasterId r:id="rId71"/>
  </p:notesMasterIdLst>
  <p:sldIdLst>
    <p:sldId id="375" r:id="rId6"/>
    <p:sldId id="629" r:id="rId7"/>
    <p:sldId id="626" r:id="rId8"/>
    <p:sldId id="613" r:id="rId9"/>
    <p:sldId id="614" r:id="rId10"/>
    <p:sldId id="615" r:id="rId11"/>
    <p:sldId id="431" r:id="rId12"/>
    <p:sldId id="616" r:id="rId13"/>
    <p:sldId id="541" r:id="rId14"/>
    <p:sldId id="525" r:id="rId15"/>
    <p:sldId id="539" r:id="rId16"/>
    <p:sldId id="526" r:id="rId17"/>
    <p:sldId id="544" r:id="rId18"/>
    <p:sldId id="527" r:id="rId19"/>
    <p:sldId id="528" r:id="rId20"/>
    <p:sldId id="542" r:id="rId21"/>
    <p:sldId id="543" r:id="rId22"/>
    <p:sldId id="545" r:id="rId23"/>
    <p:sldId id="628" r:id="rId24"/>
    <p:sldId id="550" r:id="rId25"/>
    <p:sldId id="530" r:id="rId26"/>
    <p:sldId id="538" r:id="rId27"/>
    <p:sldId id="532" r:id="rId28"/>
    <p:sldId id="533" r:id="rId29"/>
    <p:sldId id="547" r:id="rId30"/>
    <p:sldId id="534" r:id="rId31"/>
    <p:sldId id="548" r:id="rId32"/>
    <p:sldId id="535" r:id="rId33"/>
    <p:sldId id="549" r:id="rId34"/>
    <p:sldId id="617" r:id="rId35"/>
    <p:sldId id="596" r:id="rId36"/>
    <p:sldId id="627" r:id="rId37"/>
    <p:sldId id="259" r:id="rId38"/>
    <p:sldId id="373" r:id="rId39"/>
    <p:sldId id="368" r:id="rId40"/>
    <p:sldId id="372" r:id="rId41"/>
    <p:sldId id="278" r:id="rId42"/>
    <p:sldId id="260" r:id="rId43"/>
    <p:sldId id="374" r:id="rId44"/>
    <p:sldId id="619" r:id="rId45"/>
    <p:sldId id="555" r:id="rId46"/>
    <p:sldId id="261" r:id="rId47"/>
    <p:sldId id="315" r:id="rId48"/>
    <p:sldId id="281" r:id="rId49"/>
    <p:sldId id="282" r:id="rId50"/>
    <p:sldId id="262" r:id="rId51"/>
    <p:sldId id="546" r:id="rId52"/>
    <p:sldId id="316" r:id="rId53"/>
    <p:sldId id="515" r:id="rId54"/>
    <p:sldId id="498" r:id="rId55"/>
    <p:sldId id="517" r:id="rId56"/>
    <p:sldId id="551" r:id="rId57"/>
    <p:sldId id="552" r:id="rId58"/>
    <p:sldId id="317" r:id="rId59"/>
    <p:sldId id="556" r:id="rId60"/>
    <p:sldId id="322" r:id="rId61"/>
    <p:sldId id="321" r:id="rId62"/>
    <p:sldId id="620" r:id="rId63"/>
    <p:sldId id="554" r:id="rId64"/>
    <p:sldId id="621" r:id="rId65"/>
    <p:sldId id="622" r:id="rId66"/>
    <p:sldId id="623" r:id="rId67"/>
    <p:sldId id="624" r:id="rId68"/>
    <p:sldId id="420" r:id="rId69"/>
    <p:sldId id="419"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AC494F-34D9-4A3B-8371-514668619085}">
          <p14:sldIdLst>
            <p14:sldId id="375"/>
          </p14:sldIdLst>
        </p14:section>
        <p14:section name="Summary Section" id="{75CE7010-57DA-4291-8D19-420FA808AAFE}">
          <p14:sldIdLst>
            <p14:sldId id="629"/>
          </p14:sldIdLst>
        </p14:section>
        <p14:section name="Resource Planning" id="{E04ACF30-1247-446B-B5CA-00922A665A5B}">
          <p14:sldIdLst>
            <p14:sldId id="626"/>
            <p14:sldId id="613"/>
            <p14:sldId id="614"/>
            <p14:sldId id="615"/>
            <p14:sldId id="431"/>
            <p14:sldId id="616"/>
            <p14:sldId id="541"/>
            <p14:sldId id="525"/>
            <p14:sldId id="539"/>
            <p14:sldId id="526"/>
            <p14:sldId id="544"/>
            <p14:sldId id="527"/>
            <p14:sldId id="528"/>
            <p14:sldId id="542"/>
            <p14:sldId id="543"/>
            <p14:sldId id="545"/>
          </p14:sldIdLst>
        </p14:section>
        <p14:section name="Resource Costing" id="{F9FCFFB9-FC18-4102-B230-8D482867D480}">
          <p14:sldIdLst>
            <p14:sldId id="628"/>
            <p14:sldId id="550"/>
            <p14:sldId id="530"/>
            <p14:sldId id="538"/>
            <p14:sldId id="532"/>
            <p14:sldId id="533"/>
            <p14:sldId id="547"/>
            <p14:sldId id="534"/>
            <p14:sldId id="548"/>
            <p14:sldId id="535"/>
            <p14:sldId id="549"/>
            <p14:sldId id="617"/>
            <p14:sldId id="596"/>
          </p14:sldIdLst>
        </p14:section>
        <p14:section name="Risk Management" id="{A0A492B7-A2C9-4997-B31E-B10D99F58CEA}">
          <p14:sldIdLst>
            <p14:sldId id="627"/>
            <p14:sldId id="259"/>
            <p14:sldId id="373"/>
            <p14:sldId id="368"/>
            <p14:sldId id="372"/>
            <p14:sldId id="278"/>
            <p14:sldId id="260"/>
            <p14:sldId id="374"/>
            <p14:sldId id="619"/>
            <p14:sldId id="555"/>
            <p14:sldId id="261"/>
            <p14:sldId id="315"/>
            <p14:sldId id="281"/>
            <p14:sldId id="282"/>
            <p14:sldId id="262"/>
            <p14:sldId id="546"/>
            <p14:sldId id="316"/>
            <p14:sldId id="515"/>
            <p14:sldId id="498"/>
            <p14:sldId id="517"/>
            <p14:sldId id="551"/>
            <p14:sldId id="552"/>
            <p14:sldId id="317"/>
            <p14:sldId id="556"/>
            <p14:sldId id="322"/>
            <p14:sldId id="321"/>
            <p14:sldId id="620"/>
            <p14:sldId id="554"/>
            <p14:sldId id="621"/>
            <p14:sldId id="622"/>
            <p14:sldId id="623"/>
            <p14:sldId id="624"/>
            <p14:sldId id="420"/>
            <p14:sldId id="41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48"/>
    <a:srgbClr val="FFD000"/>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89237" autoAdjust="0"/>
  </p:normalViewPr>
  <p:slideViewPr>
    <p:cSldViewPr snapToGrid="0" snapToObjects="1" showGuides="1">
      <p:cViewPr varScale="1">
        <p:scale>
          <a:sx n="77" d="100"/>
          <a:sy n="77" d="100"/>
        </p:scale>
        <p:origin x="912" y="77"/>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dirty="0"/>
          </a:p>
        </p:txBody>
      </p:sp>
    </p:spTree>
    <p:extLst>
      <p:ext uri="{BB962C8B-B14F-4D97-AF65-F5344CB8AC3E}">
        <p14:creationId xmlns:p14="http://schemas.microsoft.com/office/powerpoint/2010/main" val="26413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2A0CB46-1E1E-4381-BB61-7CAEBCF551DF}" type="slidenum">
              <a:rPr lang="en-GB" smtClean="0"/>
              <a:t>65</a:t>
            </a:fld>
            <a:endParaRPr lang="en-GB"/>
          </a:p>
        </p:txBody>
      </p:sp>
    </p:spTree>
    <p:extLst>
      <p:ext uri="{BB962C8B-B14F-4D97-AF65-F5344CB8AC3E}">
        <p14:creationId xmlns:p14="http://schemas.microsoft.com/office/powerpoint/2010/main" val="2237281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30</a:t>
            </a:fld>
            <a:endParaRPr lang="en-US"/>
          </a:p>
        </p:txBody>
      </p:sp>
    </p:spTree>
    <p:extLst>
      <p:ext uri="{BB962C8B-B14F-4D97-AF65-F5344CB8AC3E}">
        <p14:creationId xmlns:p14="http://schemas.microsoft.com/office/powerpoint/2010/main" val="213309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31</a:t>
            </a:fld>
            <a:endParaRPr lang="en-US"/>
          </a:p>
        </p:txBody>
      </p:sp>
    </p:spTree>
    <p:extLst>
      <p:ext uri="{BB962C8B-B14F-4D97-AF65-F5344CB8AC3E}">
        <p14:creationId xmlns:p14="http://schemas.microsoft.com/office/powerpoint/2010/main" val="60763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3DF34D-79E8-431A-A63E-A0060EF91237}"/>
              </a:ext>
            </a:extLst>
          </p:cNvPr>
          <p:cNvSpPr>
            <a:spLocks noGrp="1" noRot="1" noChangeAspect="1" noChangeArrowheads="1" noTextEdit="1"/>
          </p:cNvSpPr>
          <p:nvPr>
            <p:ph type="sldImg"/>
          </p:nvPr>
        </p:nvSpPr>
        <p:spPr bwMode="auto">
          <a:xfrm>
            <a:off x="325438" y="695325"/>
            <a:ext cx="6180137" cy="3476625"/>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sp>
      <p:sp>
        <p:nvSpPr>
          <p:cNvPr id="13315" name="Rectangle 3">
            <a:extLst>
              <a:ext uri="{FF2B5EF4-FFF2-40B4-BE49-F238E27FC236}">
                <a16:creationId xmlns:a16="http://schemas.microsoft.com/office/drawing/2014/main" id="{3CB773B5-04AA-4A1A-89D9-3883E18F402B}"/>
              </a:ext>
            </a:extLst>
          </p:cNvPr>
          <p:cNvSpPr>
            <a:spLocks noGrp="1" noChangeArrowheads="1"/>
          </p:cNvSpPr>
          <p:nvPr>
            <p:ph type="body" idx="1"/>
          </p:nvPr>
        </p:nvSpPr>
        <p:spPr bwMode="auto">
          <a:xfrm>
            <a:off x="682625" y="4403725"/>
            <a:ext cx="5465763" cy="4173538"/>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9D84C4E-877B-43C4-A67B-70F99489C8B8}"/>
              </a:ext>
            </a:extLst>
          </p:cNvPr>
          <p:cNvSpPr>
            <a:spLocks noGrp="1" noRot="1" noChangeAspect="1" noChangeArrowheads="1" noTextEdit="1"/>
          </p:cNvSpPr>
          <p:nvPr>
            <p:ph type="sldImg"/>
          </p:nvPr>
        </p:nvSpPr>
        <p:spPr bwMode="auto">
          <a:xfrm>
            <a:off x="325438" y="695325"/>
            <a:ext cx="6180137" cy="3476625"/>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sp>
      <p:sp>
        <p:nvSpPr>
          <p:cNvPr id="16387" name="Rectangle 3">
            <a:extLst>
              <a:ext uri="{FF2B5EF4-FFF2-40B4-BE49-F238E27FC236}">
                <a16:creationId xmlns:a16="http://schemas.microsoft.com/office/drawing/2014/main" id="{2461F33A-DB32-47BF-8458-ADB85A146510}"/>
              </a:ext>
            </a:extLst>
          </p:cNvPr>
          <p:cNvSpPr>
            <a:spLocks noGrp="1" noChangeArrowheads="1"/>
          </p:cNvSpPr>
          <p:nvPr>
            <p:ph type="body" idx="1"/>
          </p:nvPr>
        </p:nvSpPr>
        <p:spPr bwMode="auto">
          <a:xfrm>
            <a:off x="682625" y="4403725"/>
            <a:ext cx="5465763" cy="4173538"/>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08B6AD5-8AED-4125-9D87-62D42A10DB53}"/>
              </a:ext>
            </a:extLst>
          </p:cNvPr>
          <p:cNvSpPr>
            <a:spLocks noGrp="1" noRot="1" noChangeAspect="1" noChangeArrowheads="1" noTextEdit="1"/>
          </p:cNvSpPr>
          <p:nvPr>
            <p:ph type="sldImg"/>
          </p:nvPr>
        </p:nvSpPr>
        <p:spPr bwMode="auto">
          <a:xfrm>
            <a:off x="330200" y="696913"/>
            <a:ext cx="6172200" cy="34734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sp>
      <p:sp>
        <p:nvSpPr>
          <p:cNvPr id="15363" name="Rectangle 3">
            <a:extLst>
              <a:ext uri="{FF2B5EF4-FFF2-40B4-BE49-F238E27FC236}">
                <a16:creationId xmlns:a16="http://schemas.microsoft.com/office/drawing/2014/main" id="{8FE35086-0F08-4DE3-B663-9C524614CC42}"/>
              </a:ext>
            </a:extLst>
          </p:cNvPr>
          <p:cNvSpPr>
            <a:spLocks noGrp="1" noChangeArrowheads="1"/>
          </p:cNvSpPr>
          <p:nvPr>
            <p:ph type="body" idx="1"/>
          </p:nvPr>
        </p:nvSpPr>
        <p:spPr bwMode="auto">
          <a:xfrm>
            <a:off x="911225" y="4403725"/>
            <a:ext cx="5008563" cy="4173538"/>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Escalate - </a:t>
            </a:r>
            <a:r>
              <a:rPr lang="en-US" sz="1200" dirty="0">
                <a:solidFill>
                  <a:srgbClr val="071D49"/>
                </a:solidFill>
                <a:latin typeface="Raleway" panose="020B0503030101060003" pitchFamily="34" charset="0"/>
                <a:cs typeface="Arial" pitchFamily="34" charset="0"/>
              </a:rPr>
              <a:t>Escalate to program level, portfolio level or other relevant part of the </a:t>
            </a:r>
            <a:r>
              <a:rPr lang="en-US" sz="1200" dirty="0" err="1">
                <a:solidFill>
                  <a:srgbClr val="071D49"/>
                </a:solidFill>
                <a:latin typeface="Raleway" panose="020B0503030101060003" pitchFamily="34" charset="0"/>
                <a:cs typeface="Arial" pitchFamily="34" charset="0"/>
              </a:rPr>
              <a:t>organisation</a:t>
            </a:r>
            <a:r>
              <a:rPr lang="en-US" sz="1200" dirty="0">
                <a:solidFill>
                  <a:srgbClr val="071D49"/>
                </a:solidFill>
                <a:latin typeface="Raleway" panose="020B0503030101060003" pitchFamily="34" charset="0"/>
                <a:cs typeface="Arial" pitchFamily="34" charset="0"/>
              </a:rPr>
              <a:t>.</a:t>
            </a:r>
            <a:endParaRPr lang="en-US" altLang="en-US" sz="1200" dirty="0"/>
          </a:p>
          <a:p>
            <a:pPr>
              <a:lnSpc>
                <a:spcPct val="90000"/>
              </a:lnSpc>
            </a:pPr>
            <a:endParaRPr lang="en-US" altLang="en-US" sz="1200" dirty="0"/>
          </a:p>
          <a:p>
            <a:pPr>
              <a:lnSpc>
                <a:spcPct val="90000"/>
              </a:lnSpc>
            </a:pPr>
            <a:r>
              <a:rPr lang="en-US" altLang="en-US" sz="1200" dirty="0"/>
              <a:t>Change the project plan or objectives, isolate the project objectives </a:t>
            </a:r>
            <a:r>
              <a:rPr lang="en-US" altLang="en-US" sz="1200" dirty="0" err="1"/>
              <a:t>fro</a:t>
            </a:r>
            <a:r>
              <a:rPr lang="en-US" altLang="en-US" sz="1200" dirty="0"/>
              <a:t> risk's impact, e.g. extend schedule, change strategy, reduce scope.</a:t>
            </a:r>
          </a:p>
          <a:p>
            <a:pPr>
              <a:lnSpc>
                <a:spcPct val="90000"/>
              </a:lnSpc>
            </a:pPr>
            <a:endParaRPr lang="en-US" altLang="en-US" sz="1200" dirty="0"/>
          </a:p>
          <a:p>
            <a:pPr>
              <a:lnSpc>
                <a:spcPct val="90000"/>
              </a:lnSpc>
            </a:pPr>
            <a:r>
              <a:rPr lang="en-US" altLang="en-US" sz="1200" dirty="0"/>
              <a:t>Responses to managing risks can generally be </a:t>
            </a:r>
            <a:r>
              <a:rPr lang="en-US" altLang="en-US" sz="1200" dirty="0" err="1"/>
              <a:t>categorised</a:t>
            </a:r>
            <a:r>
              <a:rPr lang="en-US" altLang="en-US" sz="1200" dirty="0"/>
              <a:t> as follows:</a:t>
            </a:r>
          </a:p>
          <a:p>
            <a:pPr>
              <a:lnSpc>
                <a:spcPct val="90000"/>
              </a:lnSpc>
            </a:pPr>
            <a:endParaRPr lang="en-US" altLang="en-US" sz="1200" dirty="0"/>
          </a:p>
          <a:p>
            <a:pPr>
              <a:lnSpc>
                <a:spcPct val="90000"/>
              </a:lnSpc>
            </a:pPr>
            <a:r>
              <a:rPr lang="en-GB" altLang="en-US" sz="1200" dirty="0"/>
              <a:t>Tolerate</a:t>
            </a:r>
            <a:r>
              <a:rPr lang="en-US" altLang="en-US" sz="1200" dirty="0"/>
              <a:t> – accept the risk without any immediate action</a:t>
            </a:r>
            <a:endParaRPr lang="en-GB" altLang="en-US" sz="1200" dirty="0"/>
          </a:p>
          <a:p>
            <a:pPr>
              <a:lnSpc>
                <a:spcPct val="90000"/>
              </a:lnSpc>
            </a:pPr>
            <a:r>
              <a:rPr lang="en-GB" altLang="en-US" sz="1200" dirty="0"/>
              <a:t>Treat</a:t>
            </a:r>
            <a:r>
              <a:rPr lang="en-US" altLang="en-US" sz="1200" dirty="0"/>
              <a:t> – implement actions to reduce the impact and/or probability of risk </a:t>
            </a:r>
            <a:r>
              <a:rPr lang="en-US" altLang="en-US" sz="1200" dirty="0" err="1"/>
              <a:t>occuring</a:t>
            </a:r>
            <a:r>
              <a:rPr lang="en-US" altLang="en-US" sz="1200" dirty="0"/>
              <a:t> </a:t>
            </a:r>
            <a:endParaRPr lang="en-GB" altLang="en-US" sz="1200" dirty="0"/>
          </a:p>
          <a:p>
            <a:pPr>
              <a:lnSpc>
                <a:spcPct val="90000"/>
              </a:lnSpc>
            </a:pPr>
            <a:r>
              <a:rPr lang="en-GB" altLang="en-US" sz="1200" dirty="0"/>
              <a:t>Terminate</a:t>
            </a:r>
            <a:r>
              <a:rPr lang="en-US" altLang="en-US" sz="1200" dirty="0"/>
              <a:t> – completely cease any project activities that could result in the risk</a:t>
            </a:r>
            <a:endParaRPr lang="en-GB" altLang="en-US" sz="1200" dirty="0"/>
          </a:p>
          <a:p>
            <a:pPr>
              <a:lnSpc>
                <a:spcPct val="90000"/>
              </a:lnSpc>
            </a:pPr>
            <a:r>
              <a:rPr lang="en-GB" altLang="en-US" sz="1200" dirty="0"/>
              <a:t>Transfer</a:t>
            </a:r>
            <a:r>
              <a:rPr lang="en-US" altLang="en-US" sz="1200" dirty="0"/>
              <a:t> – transfer the risk to another party e.g. insurance policies, contractors</a:t>
            </a:r>
            <a:endParaRPr lang="en-GB" altLang="en-US" sz="1200" dirty="0"/>
          </a:p>
          <a:p>
            <a:pPr>
              <a:lnSpc>
                <a:spcPct val="90000"/>
              </a:lnSpc>
            </a:pPr>
            <a:r>
              <a:rPr lang="en-GB" altLang="en-US" sz="1200" dirty="0"/>
              <a:t>Take</a:t>
            </a:r>
            <a:r>
              <a:rPr lang="en-US" altLang="en-US" sz="1200" dirty="0"/>
              <a:t> the risk – implies a positive risk where the rewards are considered to be worth the risk</a:t>
            </a:r>
            <a:endParaRPr lang="en-GB" altLang="en-US" sz="1200" dirty="0"/>
          </a:p>
          <a:p>
            <a:endParaRPr lang="en-GB" dirty="0"/>
          </a:p>
          <a:p>
            <a:endParaRPr lang="en-GB" dirty="0"/>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77777"/>
                </a:solidFill>
                <a:effectLst/>
                <a:latin typeface="Raleway" panose="020B0503030101060003" pitchFamily="34" charset="0"/>
                <a:cs typeface="Arial" pitchFamily="34" charset="0"/>
              </a:rPr>
              <a:t>Terminology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 Is the planned allotment of time and cost or other resources for unforeseeable risks within a project.</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Plan – Alternative course(s) of action to cope with project risks or if expected results fail to materialise.</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The selected response to a risk and whether contingency is needed will depend on a number of factors.</a:t>
            </a:r>
            <a:endParaRPr kumimoji="0" lang="en-GB" sz="2000" b="0" i="0" u="none" strike="noStrike" cap="none" normalizeH="0" baseline="0" dirty="0">
              <a:ln>
                <a:noFill/>
              </a:ln>
              <a:solidFill>
                <a:schemeClr val="tx1"/>
              </a:solidFill>
              <a:effectLst/>
              <a:latin typeface="Raleway" panose="020B0503030101060003" pitchFamily="34" charset="0"/>
              <a:cs typeface="Arial" pitchFamily="34" charset="0"/>
            </a:endParaRPr>
          </a:p>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58</a:t>
            </a:fld>
            <a:endParaRPr lang="en-US"/>
          </a:p>
        </p:txBody>
      </p:sp>
    </p:spTree>
    <p:extLst>
      <p:ext uri="{BB962C8B-B14F-4D97-AF65-F5344CB8AC3E}">
        <p14:creationId xmlns:p14="http://schemas.microsoft.com/office/powerpoint/2010/main" val="115744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Risk avoidance is</a:t>
            </a:r>
          </a:p>
          <a:p>
            <a:pPr>
              <a:lnSpc>
                <a:spcPct val="90000"/>
              </a:lnSpc>
            </a:pPr>
            <a:endParaRPr lang="en-US" altLang="en-US" sz="1200" dirty="0"/>
          </a:p>
          <a:p>
            <a:pPr>
              <a:lnSpc>
                <a:spcPct val="90000"/>
              </a:lnSpc>
            </a:pPr>
            <a:r>
              <a:rPr lang="en-US" altLang="en-US" sz="1200" dirty="0"/>
              <a:t>Change the project plan or objectives, isolate the project objectives </a:t>
            </a:r>
            <a:r>
              <a:rPr lang="en-US" altLang="en-US" sz="1200" dirty="0" err="1"/>
              <a:t>fro</a:t>
            </a:r>
            <a:r>
              <a:rPr lang="en-US" altLang="en-US" sz="1200" dirty="0"/>
              <a:t> risk's impact, e.g. extend schedule, change strategy, reduce scope.</a:t>
            </a:r>
          </a:p>
          <a:p>
            <a:pPr>
              <a:lnSpc>
                <a:spcPct val="90000"/>
              </a:lnSpc>
            </a:pPr>
            <a:endParaRPr lang="en-US" altLang="en-US" sz="1200" dirty="0"/>
          </a:p>
          <a:p>
            <a:pPr>
              <a:lnSpc>
                <a:spcPct val="90000"/>
              </a:lnSpc>
            </a:pPr>
            <a:r>
              <a:rPr lang="en-US" altLang="en-US" sz="1200" dirty="0"/>
              <a:t>Responses to managing risks can generally be </a:t>
            </a:r>
            <a:r>
              <a:rPr lang="en-US" altLang="en-US" sz="1200" dirty="0" err="1"/>
              <a:t>categorised</a:t>
            </a:r>
            <a:r>
              <a:rPr lang="en-US" altLang="en-US" sz="1200" dirty="0"/>
              <a:t> as follows:</a:t>
            </a:r>
          </a:p>
          <a:p>
            <a:pPr>
              <a:lnSpc>
                <a:spcPct val="90000"/>
              </a:lnSpc>
            </a:pPr>
            <a:endParaRPr lang="en-US" altLang="en-US" sz="1200" dirty="0"/>
          </a:p>
          <a:p>
            <a:pPr>
              <a:lnSpc>
                <a:spcPct val="90000"/>
              </a:lnSpc>
            </a:pPr>
            <a:r>
              <a:rPr lang="en-GB" altLang="en-US" sz="1200" dirty="0"/>
              <a:t>Tolerate</a:t>
            </a:r>
            <a:r>
              <a:rPr lang="en-US" altLang="en-US" sz="1200" dirty="0"/>
              <a:t> – accept the risk without any immediate action</a:t>
            </a:r>
            <a:endParaRPr lang="en-GB" altLang="en-US" sz="1200" dirty="0"/>
          </a:p>
          <a:p>
            <a:pPr>
              <a:lnSpc>
                <a:spcPct val="90000"/>
              </a:lnSpc>
            </a:pPr>
            <a:r>
              <a:rPr lang="en-GB" altLang="en-US" sz="1200" dirty="0"/>
              <a:t>Treat</a:t>
            </a:r>
            <a:r>
              <a:rPr lang="en-US" altLang="en-US" sz="1200" dirty="0"/>
              <a:t> – implement actions to reduce the impact and/or probability of risk </a:t>
            </a:r>
            <a:r>
              <a:rPr lang="en-US" altLang="en-US" sz="1200" dirty="0" err="1"/>
              <a:t>occuring</a:t>
            </a:r>
            <a:r>
              <a:rPr lang="en-US" altLang="en-US" sz="1200" dirty="0"/>
              <a:t> </a:t>
            </a:r>
            <a:endParaRPr lang="en-GB" altLang="en-US" sz="1200" dirty="0"/>
          </a:p>
          <a:p>
            <a:pPr>
              <a:lnSpc>
                <a:spcPct val="90000"/>
              </a:lnSpc>
            </a:pPr>
            <a:r>
              <a:rPr lang="en-GB" altLang="en-US" sz="1200" dirty="0"/>
              <a:t>Terminate</a:t>
            </a:r>
            <a:r>
              <a:rPr lang="en-US" altLang="en-US" sz="1200" dirty="0"/>
              <a:t> – completely cease any project activities that could result in the risk</a:t>
            </a:r>
            <a:endParaRPr lang="en-GB" altLang="en-US" sz="1200" dirty="0"/>
          </a:p>
          <a:p>
            <a:pPr>
              <a:lnSpc>
                <a:spcPct val="90000"/>
              </a:lnSpc>
            </a:pPr>
            <a:r>
              <a:rPr lang="en-GB" altLang="en-US" sz="1200" dirty="0"/>
              <a:t>Transfer</a:t>
            </a:r>
            <a:r>
              <a:rPr lang="en-US" altLang="en-US" sz="1200" dirty="0"/>
              <a:t> – transfer the risk to another party e.g. insurance policies, contractors</a:t>
            </a:r>
            <a:endParaRPr lang="en-GB" altLang="en-US" sz="1200" dirty="0"/>
          </a:p>
          <a:p>
            <a:pPr>
              <a:lnSpc>
                <a:spcPct val="90000"/>
              </a:lnSpc>
            </a:pPr>
            <a:r>
              <a:rPr lang="en-GB" altLang="en-US" sz="1200" dirty="0"/>
              <a:t>Take</a:t>
            </a:r>
            <a:r>
              <a:rPr lang="en-US" altLang="en-US" sz="1200" dirty="0"/>
              <a:t> the risk – implies a positive risk where the rewards are considered to be worth the risk</a:t>
            </a:r>
            <a:endParaRPr lang="en-GB" altLang="en-US" sz="1200" dirty="0"/>
          </a:p>
          <a:p>
            <a:endParaRPr lang="en-GB" dirty="0"/>
          </a:p>
          <a:p>
            <a:endParaRPr lang="en-GB" dirty="0"/>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rgbClr val="777777"/>
                </a:solidFill>
                <a:effectLst/>
                <a:latin typeface="Raleway" panose="020B0503030101060003" pitchFamily="34" charset="0"/>
                <a:cs typeface="Arial" pitchFamily="34" charset="0"/>
              </a:rPr>
              <a:t>Terminology</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 Is the planned allotment of time and cost or other resources for unforeseeable risks within a project.</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Contingency Plan – Alternative course(s) of action to cope with project risks or if expected results fail to materialise.</a:t>
            </a:r>
            <a:endParaRPr kumimoji="0" lang="en-GB" sz="1200" b="0" i="0" u="none" strike="noStrike" cap="none" normalizeH="0" baseline="0" dirty="0">
              <a:ln>
                <a:noFill/>
              </a:ln>
              <a:solidFill>
                <a:schemeClr val="tx1"/>
              </a:solidFill>
              <a:effectLst/>
              <a:latin typeface="Raleway" panose="020B0503030101060003"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Raleway" panose="020B0503030101060003" pitchFamily="34" charset="0"/>
                <a:ea typeface="Cambria" pitchFamily="18" charset="0"/>
                <a:cs typeface="Arial" pitchFamily="34" charset="0"/>
              </a:rPr>
              <a:t>The selected response to a risk and whether contingency is needed will depend on a number of factors.</a:t>
            </a:r>
            <a:endParaRPr kumimoji="0" lang="en-GB" sz="2000" b="0" i="0" u="none" strike="noStrike" cap="none" normalizeH="0" baseline="0" dirty="0">
              <a:ln>
                <a:noFill/>
              </a:ln>
              <a:solidFill>
                <a:schemeClr val="tx1"/>
              </a:solidFill>
              <a:effectLst/>
              <a:latin typeface="Raleway" panose="020B0503030101060003" pitchFamily="34" charset="0"/>
              <a:cs typeface="Arial" pitchFamily="34" charset="0"/>
            </a:endParaRPr>
          </a:p>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59</a:t>
            </a:fld>
            <a:endParaRPr lang="en-US"/>
          </a:p>
        </p:txBody>
      </p:sp>
    </p:spTree>
    <p:extLst>
      <p:ext uri="{BB962C8B-B14F-4D97-AF65-F5344CB8AC3E}">
        <p14:creationId xmlns:p14="http://schemas.microsoft.com/office/powerpoint/2010/main" val="865281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63</a:t>
            </a:fld>
            <a:endParaRPr lang="en-US"/>
          </a:p>
        </p:txBody>
      </p:sp>
    </p:spTree>
    <p:extLst>
      <p:ext uri="{BB962C8B-B14F-4D97-AF65-F5344CB8AC3E}">
        <p14:creationId xmlns:p14="http://schemas.microsoft.com/office/powerpoint/2010/main" val="213309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32.xml"/><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slide" Target="slide19.xml"/><Relationship Id="rId5" Type="http://schemas.openxmlformats.org/officeDocument/2006/relationships/slide" Target="slide3.xml"/><Relationship Id="rId4" Type="http://schemas.openxmlformats.org/officeDocument/2006/relationships/image" Target="../media/image3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52.png"/><Relationship Id="rId7" Type="http://schemas.openxmlformats.org/officeDocument/2006/relationships/image" Target="../media/image29.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52.png"/><Relationship Id="rId7" Type="http://schemas.openxmlformats.org/officeDocument/2006/relationships/image" Target="../media/image2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0.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32.svg"/><Relationship Id="rId5" Type="http://schemas.openxmlformats.org/officeDocument/2006/relationships/image" Target="../media/image55.svg"/><Relationship Id="rId10" Type="http://schemas.openxmlformats.org/officeDocument/2006/relationships/image" Target="../media/image31.png"/><Relationship Id="rId4" Type="http://schemas.openxmlformats.org/officeDocument/2006/relationships/image" Target="../media/image54.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2636520" y="1416102"/>
            <a:ext cx="9555480" cy="2387600"/>
          </a:xfrm>
        </p:spPr>
        <p:txBody>
          <a:bodyPr>
            <a:noAutofit/>
          </a:bodyPr>
          <a:lstStyle/>
          <a:p>
            <a:pPr marL="0" indent="0">
              <a:lnSpc>
                <a:spcPct val="100000"/>
              </a:lnSpc>
              <a:spcBef>
                <a:spcPts val="600"/>
              </a:spcBef>
              <a:buNone/>
            </a:pPr>
            <a:br>
              <a:rPr lang="en-GB" sz="4400" i="0" dirty="0">
                <a:solidFill>
                  <a:srgbClr val="071D49"/>
                </a:solidFill>
                <a:effectLst/>
                <a:latin typeface="+mj-lt"/>
              </a:rPr>
            </a:br>
            <a:r>
              <a:rPr lang="en-GB" sz="4400" dirty="0">
                <a:latin typeface="+mj-lt"/>
              </a:rPr>
              <a:t>Session 6: </a:t>
            </a:r>
            <a:br>
              <a:rPr lang="en-GB" sz="4400" dirty="0">
                <a:latin typeface="+mj-lt"/>
              </a:rPr>
            </a:br>
            <a:r>
              <a:rPr lang="en-GB" sz="4400" i="0" dirty="0">
                <a:solidFill>
                  <a:srgbClr val="071D49"/>
                </a:solidFill>
                <a:effectLst/>
                <a:latin typeface="+mj-lt"/>
              </a:rPr>
              <a:t>Resources and Costs</a:t>
            </a:r>
            <a:br>
              <a:rPr lang="en-GB" sz="4400" i="0" dirty="0">
                <a:solidFill>
                  <a:srgbClr val="071D49"/>
                </a:solidFill>
                <a:effectLst/>
                <a:latin typeface="+mj-lt"/>
              </a:rPr>
            </a:br>
            <a:r>
              <a:rPr lang="en-GB" sz="4400" i="0" dirty="0">
                <a:solidFill>
                  <a:srgbClr val="071D49"/>
                </a:solidFill>
                <a:effectLst/>
                <a:latin typeface="+mj-lt"/>
              </a:rPr>
              <a:t>Planning, Risks and Issues</a:t>
            </a:r>
            <a:endParaRPr lang="en-GB" sz="4400" dirty="0">
              <a:latin typeface="+mj-lt"/>
            </a:endParaRP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1195150" y="4833781"/>
            <a:ext cx="9896061" cy="1977205"/>
          </a:xfrm>
          <a:prstGeom prst="rect">
            <a:avLst/>
          </a:prstGeom>
        </p:spPr>
      </p:pic>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2615960" y="4025156"/>
            <a:ext cx="9828212" cy="1655762"/>
          </a:xfrm>
        </p:spPr>
        <p:txBody>
          <a:bodyPr>
            <a:normAutofit/>
          </a:bodyPr>
          <a:lstStyle/>
          <a:p>
            <a:r>
              <a:rPr lang="en-GB" sz="3200" dirty="0"/>
              <a:t>Dr Andre Samuel</a:t>
            </a:r>
          </a:p>
        </p:txBody>
      </p:sp>
      <p:pic>
        <p:nvPicPr>
          <p:cNvPr id="26" name="Picture 25" descr="Plenary Class">
            <a:extLst>
              <a:ext uri="{FF2B5EF4-FFF2-40B4-BE49-F238E27FC236}">
                <a16:creationId xmlns:a16="http://schemas.microsoft.com/office/drawing/2014/main" id="{321DBA0A-0294-4894-A5A6-B0E7F08CE5DC}"/>
              </a:ext>
            </a:extLst>
          </p:cNvPr>
          <p:cNvPicPr>
            <a:picLocks noChangeAspect="1"/>
          </p:cNvPicPr>
          <p:nvPr/>
        </p:nvPicPr>
        <p:blipFill>
          <a:blip r:embed="rId4"/>
          <a:stretch>
            <a:fillRect/>
          </a:stretch>
        </p:blipFill>
        <p:spPr>
          <a:xfrm>
            <a:off x="-191498" y="1375154"/>
            <a:ext cx="2962843" cy="2962843"/>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99A3-E261-46C1-82DA-15A1E078533F}"/>
              </a:ext>
            </a:extLst>
          </p:cNvPr>
          <p:cNvSpPr>
            <a:spLocks noGrp="1"/>
          </p:cNvSpPr>
          <p:nvPr>
            <p:ph type="title"/>
          </p:nvPr>
        </p:nvSpPr>
        <p:spPr>
          <a:xfrm>
            <a:off x="1844299" y="61306"/>
            <a:ext cx="6101722" cy="1325563"/>
          </a:xfrm>
        </p:spPr>
        <p:txBody>
          <a:bodyPr>
            <a:noAutofit/>
          </a:bodyPr>
          <a:lstStyle/>
          <a:p>
            <a:r>
              <a:rPr lang="en-GB" sz="4600" dirty="0"/>
              <a:t>Resource levelling or “smoothing”</a:t>
            </a:r>
          </a:p>
        </p:txBody>
      </p:sp>
      <p:sp>
        <p:nvSpPr>
          <p:cNvPr id="4" name="Content Placeholder 3">
            <a:extLst>
              <a:ext uri="{FF2B5EF4-FFF2-40B4-BE49-F238E27FC236}">
                <a16:creationId xmlns:a16="http://schemas.microsoft.com/office/drawing/2014/main" id="{CD8977AC-546D-43D4-9192-56532D451EB1}"/>
              </a:ext>
            </a:extLst>
          </p:cNvPr>
          <p:cNvSpPr>
            <a:spLocks noGrp="1"/>
          </p:cNvSpPr>
          <p:nvPr>
            <p:ph idx="1"/>
          </p:nvPr>
        </p:nvSpPr>
        <p:spPr>
          <a:xfrm>
            <a:off x="838200" y="1825624"/>
            <a:ext cx="10515600" cy="4893479"/>
          </a:xfrm>
        </p:spPr>
        <p:txBody>
          <a:bodyPr>
            <a:normAutofit/>
          </a:bodyPr>
          <a:lstStyle/>
          <a:p>
            <a:r>
              <a:rPr lang="en-GB" dirty="0"/>
              <a:t>Consider </a:t>
            </a:r>
            <a:r>
              <a:rPr lang="en-GB" altLang="en-US" sz="2800" dirty="0"/>
              <a:t>the following simple construction project example:</a:t>
            </a:r>
          </a:p>
          <a:p>
            <a:endParaRPr lang="en-GB" dirty="0"/>
          </a:p>
          <a:p>
            <a:endParaRPr lang="en-GB" dirty="0"/>
          </a:p>
          <a:p>
            <a:endParaRPr lang="en-GB" dirty="0"/>
          </a:p>
          <a:p>
            <a:endParaRPr lang="en-GB" dirty="0"/>
          </a:p>
          <a:p>
            <a:pPr>
              <a:spcBef>
                <a:spcPct val="0"/>
              </a:spcBef>
              <a:buClrTx/>
              <a:buFontTx/>
              <a:buNone/>
            </a:pPr>
            <a:r>
              <a:rPr lang="en-GB" altLang="en-US" dirty="0"/>
              <a:t>Note that Task 2 (16w) is twice as long </a:t>
            </a:r>
          </a:p>
          <a:p>
            <a:pPr>
              <a:spcBef>
                <a:spcPct val="0"/>
              </a:spcBef>
              <a:buClrTx/>
              <a:buFontTx/>
              <a:buNone/>
            </a:pPr>
            <a:r>
              <a:rPr lang="en-GB" altLang="en-US" dirty="0"/>
              <a:t>as Tasks 3 and 4 (8 weeks). Task 1 is 2 weeks</a:t>
            </a:r>
          </a:p>
          <a:p>
            <a:pPr>
              <a:spcBef>
                <a:spcPct val="0"/>
              </a:spcBef>
              <a:buClrTx/>
              <a:buFontTx/>
              <a:buNone/>
            </a:pPr>
            <a:r>
              <a:rPr lang="en-GB" altLang="en-US" dirty="0"/>
              <a:t>and Task 5 is 4 weeks</a:t>
            </a:r>
          </a:p>
          <a:p>
            <a:pPr>
              <a:spcBef>
                <a:spcPct val="0"/>
              </a:spcBef>
              <a:buClrTx/>
              <a:buFontTx/>
              <a:buNone/>
            </a:pPr>
            <a:endParaRPr lang="en-GB" altLang="en-US" dirty="0"/>
          </a:p>
          <a:p>
            <a:pPr>
              <a:spcBef>
                <a:spcPct val="0"/>
              </a:spcBef>
              <a:buNone/>
            </a:pPr>
            <a:r>
              <a:rPr lang="en-GB" altLang="en-US" sz="3200" dirty="0">
                <a:solidFill>
                  <a:srgbClr val="66A7DB"/>
                </a:solidFill>
                <a:sym typeface="Webdings" panose="05030102010509060703" pitchFamily="18" charset="2"/>
              </a:rPr>
              <a:t></a:t>
            </a:r>
            <a:r>
              <a:rPr lang="en-GB" altLang="en-US" sz="3200" b="1" dirty="0">
                <a:solidFill>
                  <a:srgbClr val="66A7DB"/>
                </a:solidFill>
                <a:sym typeface="Webdings" panose="05030102010509060703" pitchFamily="18" charset="2"/>
              </a:rPr>
              <a:t> </a:t>
            </a:r>
            <a:r>
              <a:rPr lang="en-GB" altLang="en-US" sz="3200" b="1" dirty="0">
                <a:solidFill>
                  <a:srgbClr val="66A7DB"/>
                </a:solidFill>
              </a:rPr>
              <a:t>Where is the critical path?</a:t>
            </a:r>
          </a:p>
          <a:p>
            <a:pPr>
              <a:spcBef>
                <a:spcPct val="0"/>
              </a:spcBef>
              <a:buClrTx/>
              <a:buFontTx/>
              <a:buNone/>
            </a:pPr>
            <a:endParaRPr lang="en-GB" altLang="en-US" dirty="0"/>
          </a:p>
          <a:p>
            <a:pPr marL="0" indent="0">
              <a:buNone/>
            </a:pPr>
            <a:endParaRPr lang="en-GB" dirty="0"/>
          </a:p>
        </p:txBody>
      </p:sp>
      <p:graphicFrame>
        <p:nvGraphicFramePr>
          <p:cNvPr id="10" name="Object 4" descr="Gantt chart of example where tasks can be levelled">
            <a:extLst>
              <a:ext uri="{FF2B5EF4-FFF2-40B4-BE49-F238E27FC236}">
                <a16:creationId xmlns:a16="http://schemas.microsoft.com/office/drawing/2014/main" id="{A6F6926B-90CF-4806-B508-2DA5B88E624D}"/>
              </a:ext>
            </a:extLst>
          </p:cNvPr>
          <p:cNvGraphicFramePr>
            <a:graphicFrameLocks noChangeAspect="1"/>
          </p:cNvGraphicFramePr>
          <p:nvPr/>
        </p:nvGraphicFramePr>
        <p:xfrm>
          <a:off x="1624013" y="2463498"/>
          <a:ext cx="8266113" cy="1609725"/>
        </p:xfrm>
        <a:graphic>
          <a:graphicData uri="http://schemas.openxmlformats.org/presentationml/2006/ole">
            <mc:AlternateContent xmlns:mc="http://schemas.openxmlformats.org/markup-compatibility/2006">
              <mc:Choice xmlns:v="urn:schemas-microsoft-com:vml" Requires="v">
                <p:oleObj name="Bitmap Image" r:id="rId2" imgW="8266667" imgH="1609524" progId="Paint.Picture">
                  <p:embed/>
                </p:oleObj>
              </mc:Choice>
              <mc:Fallback>
                <p:oleObj name="Bitmap Image" r:id="rId2" imgW="8266667" imgH="1609524" progId="Paint.Picture">
                  <p:embed/>
                  <p:pic>
                    <p:nvPicPr>
                      <p:cNvPr id="10" name="Object 4" descr="Gantt chart of example where tasks can be levelled">
                        <a:extLst>
                          <a:ext uri="{FF2B5EF4-FFF2-40B4-BE49-F238E27FC236}">
                            <a16:creationId xmlns:a16="http://schemas.microsoft.com/office/drawing/2014/main" id="{A6F6926B-90CF-4806-B508-2DA5B88E6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2463498"/>
                        <a:ext cx="8266113" cy="160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99A3-E261-46C1-82DA-15A1E078533F}"/>
              </a:ext>
            </a:extLst>
          </p:cNvPr>
          <p:cNvSpPr>
            <a:spLocks noGrp="1"/>
          </p:cNvSpPr>
          <p:nvPr>
            <p:ph type="title"/>
          </p:nvPr>
        </p:nvSpPr>
        <p:spPr>
          <a:xfrm>
            <a:off x="1844299" y="61306"/>
            <a:ext cx="6101722" cy="1325563"/>
          </a:xfrm>
        </p:spPr>
        <p:txBody>
          <a:bodyPr>
            <a:noAutofit/>
          </a:bodyPr>
          <a:lstStyle/>
          <a:p>
            <a:r>
              <a:rPr lang="en-GB" sz="4600" dirty="0"/>
              <a:t>Critical Path</a:t>
            </a:r>
          </a:p>
        </p:txBody>
      </p:sp>
      <p:sp>
        <p:nvSpPr>
          <p:cNvPr id="4" name="Content Placeholder 3">
            <a:extLst>
              <a:ext uri="{FF2B5EF4-FFF2-40B4-BE49-F238E27FC236}">
                <a16:creationId xmlns:a16="http://schemas.microsoft.com/office/drawing/2014/main" id="{CD8977AC-546D-43D4-9192-56532D451EB1}"/>
              </a:ext>
            </a:extLst>
          </p:cNvPr>
          <p:cNvSpPr>
            <a:spLocks noGrp="1"/>
          </p:cNvSpPr>
          <p:nvPr>
            <p:ph idx="1"/>
          </p:nvPr>
        </p:nvSpPr>
        <p:spPr>
          <a:xfrm>
            <a:off x="838200" y="1825624"/>
            <a:ext cx="10515600" cy="4893479"/>
          </a:xfrm>
        </p:spPr>
        <p:txBody>
          <a:bodyPr>
            <a:normAutofit/>
          </a:bodyPr>
          <a:lstStyle/>
          <a:p>
            <a:pPr>
              <a:spcBef>
                <a:spcPct val="0"/>
              </a:spcBef>
              <a:buNone/>
            </a:pPr>
            <a:r>
              <a:rPr lang="en-GB" altLang="en-US" sz="3200" b="1" dirty="0">
                <a:solidFill>
                  <a:srgbClr val="66A7DB"/>
                </a:solidFill>
              </a:rPr>
              <a:t>Where is the critical path?</a:t>
            </a:r>
          </a:p>
          <a:p>
            <a:pPr>
              <a:spcBef>
                <a:spcPct val="0"/>
              </a:spcBef>
              <a:buClrTx/>
              <a:buFontTx/>
              <a:buNone/>
            </a:pPr>
            <a:endParaRPr lang="en-GB" altLang="en-US" dirty="0"/>
          </a:p>
          <a:p>
            <a:pPr marL="0" indent="0">
              <a:buNone/>
            </a:pPr>
            <a:endParaRPr lang="en-GB" dirty="0"/>
          </a:p>
        </p:txBody>
      </p:sp>
      <p:graphicFrame>
        <p:nvGraphicFramePr>
          <p:cNvPr id="10" name="Object 4" descr="Gantt chart of example where tasks can be levelled">
            <a:extLst>
              <a:ext uri="{FF2B5EF4-FFF2-40B4-BE49-F238E27FC236}">
                <a16:creationId xmlns:a16="http://schemas.microsoft.com/office/drawing/2014/main" id="{A6F6926B-90CF-4806-B508-2DA5B88E624D}"/>
              </a:ext>
            </a:extLst>
          </p:cNvPr>
          <p:cNvGraphicFramePr>
            <a:graphicFrameLocks noChangeAspect="1"/>
          </p:cNvGraphicFramePr>
          <p:nvPr/>
        </p:nvGraphicFramePr>
        <p:xfrm>
          <a:off x="1624013" y="2463498"/>
          <a:ext cx="8266113" cy="1609725"/>
        </p:xfrm>
        <a:graphic>
          <a:graphicData uri="http://schemas.openxmlformats.org/presentationml/2006/ole">
            <mc:AlternateContent xmlns:mc="http://schemas.openxmlformats.org/markup-compatibility/2006">
              <mc:Choice xmlns:v="urn:schemas-microsoft-com:vml" Requires="v">
                <p:oleObj name="Bitmap Image" r:id="rId2" imgW="8266667" imgH="1609524" progId="Paint.Picture">
                  <p:embed/>
                </p:oleObj>
              </mc:Choice>
              <mc:Fallback>
                <p:oleObj name="Bitmap Image" r:id="rId2" imgW="8266667" imgH="1609524" progId="Paint.Picture">
                  <p:embed/>
                  <p:pic>
                    <p:nvPicPr>
                      <p:cNvPr id="10" name="Object 4" descr="Gantt chart of example where tasks can be levelled">
                        <a:extLst>
                          <a:ext uri="{FF2B5EF4-FFF2-40B4-BE49-F238E27FC236}">
                            <a16:creationId xmlns:a16="http://schemas.microsoft.com/office/drawing/2014/main" id="{A6F6926B-90CF-4806-B508-2DA5B88E6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2463498"/>
                        <a:ext cx="8266113" cy="160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a:extLst>
              <a:ext uri="{FF2B5EF4-FFF2-40B4-BE49-F238E27FC236}">
                <a16:creationId xmlns:a16="http://schemas.microsoft.com/office/drawing/2014/main" id="{83D4377E-27AF-486D-9C21-C6A8A3B8EDCE}"/>
              </a:ext>
              <a:ext uri="{C183D7F6-B498-43B3-948B-1728B52AA6E4}">
                <adec:decorative xmlns:adec="http://schemas.microsoft.com/office/drawing/2017/decorative" val="1"/>
              </a:ext>
            </a:extLst>
          </p:cNvPr>
          <p:cNvSpPr/>
          <p:nvPr/>
        </p:nvSpPr>
        <p:spPr>
          <a:xfrm>
            <a:off x="4433104" y="2887884"/>
            <a:ext cx="341453" cy="10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08A9DD9-12D6-458B-B5E8-5E8A18184EF4}"/>
              </a:ext>
              <a:ext uri="{C183D7F6-B498-43B3-948B-1728B52AA6E4}">
                <adec:decorative xmlns:adec="http://schemas.microsoft.com/office/drawing/2017/decorative" val="1"/>
              </a:ext>
            </a:extLst>
          </p:cNvPr>
          <p:cNvSpPr/>
          <p:nvPr/>
        </p:nvSpPr>
        <p:spPr>
          <a:xfrm>
            <a:off x="4826643" y="3096228"/>
            <a:ext cx="3020992" cy="10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D160C65-D6BE-480D-A8CB-2F341C8FEA6D}"/>
              </a:ext>
              <a:ext uri="{C183D7F6-B498-43B3-948B-1728B52AA6E4}">
                <adec:decorative xmlns:adec="http://schemas.microsoft.com/office/drawing/2017/decorative" val="1"/>
              </a:ext>
            </a:extLst>
          </p:cNvPr>
          <p:cNvSpPr/>
          <p:nvPr/>
        </p:nvSpPr>
        <p:spPr>
          <a:xfrm>
            <a:off x="7847634" y="3783937"/>
            <a:ext cx="754283" cy="1099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80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20" name="Picture 6" descr="Resource his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224" y="2750946"/>
            <a:ext cx="8161116" cy="4045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9F2F092E-22E5-4D1D-B549-EFCAAF83FF5E}"/>
              </a:ext>
            </a:extLst>
          </p:cNvPr>
          <p:cNvSpPr>
            <a:spLocks noGrp="1"/>
          </p:cNvSpPr>
          <p:nvPr>
            <p:ph type="title"/>
          </p:nvPr>
        </p:nvSpPr>
        <p:spPr>
          <a:xfrm>
            <a:off x="1844298" y="61306"/>
            <a:ext cx="8982559" cy="1325563"/>
          </a:xfrm>
        </p:spPr>
        <p:txBody>
          <a:bodyPr>
            <a:normAutofit/>
          </a:bodyPr>
          <a:lstStyle/>
          <a:p>
            <a:r>
              <a:rPr lang="en-GB" dirty="0"/>
              <a:t>The resource histogram</a:t>
            </a:r>
            <a:br>
              <a:rPr lang="en-GB" dirty="0"/>
            </a:br>
            <a:r>
              <a:rPr lang="en-GB" sz="3600" b="0" dirty="0"/>
              <a:t>(based on the previous schedule)</a:t>
            </a:r>
            <a:endParaRPr lang="en-GB" b="0" dirty="0"/>
          </a:p>
        </p:txBody>
      </p:sp>
      <p:sp>
        <p:nvSpPr>
          <p:cNvPr id="7" name="Text Box 4">
            <a:extLst>
              <a:ext uri="{FF2B5EF4-FFF2-40B4-BE49-F238E27FC236}">
                <a16:creationId xmlns:a16="http://schemas.microsoft.com/office/drawing/2014/main" id="{3EC010DD-7837-41C7-94F9-4A604CDF5C1B}"/>
              </a:ext>
            </a:extLst>
          </p:cNvPr>
          <p:cNvSpPr txBox="1">
            <a:spLocks noGrp="1" noChangeArrowheads="1"/>
          </p:cNvSpPr>
          <p:nvPr>
            <p:ph idx="1"/>
          </p:nvPr>
        </p:nvSpPr>
        <p:spPr bwMode="auto">
          <a:xfrm>
            <a:off x="838201" y="1825625"/>
            <a:ext cx="8161116" cy="81020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72000" rIns="72000" bIns="72000">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marL="0" indent="0">
              <a:buNone/>
            </a:pPr>
            <a:r>
              <a:rPr lang="en-GB" altLang="en-US" dirty="0">
                <a:latin typeface="Raleway" panose="020B0503030101060003" pitchFamily="34" charset="0"/>
              </a:rPr>
              <a:t>What is this profile indicating?  Any evidence of potential staffing problems?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61D9-CD6A-4E84-8686-07EE19D29F8A}"/>
              </a:ext>
            </a:extLst>
          </p:cNvPr>
          <p:cNvSpPr>
            <a:spLocks noGrp="1"/>
          </p:cNvSpPr>
          <p:nvPr>
            <p:ph type="title"/>
          </p:nvPr>
        </p:nvSpPr>
        <p:spPr>
          <a:xfrm>
            <a:off x="1844298" y="61306"/>
            <a:ext cx="8982559" cy="1325563"/>
          </a:xfrm>
        </p:spPr>
        <p:txBody>
          <a:bodyPr/>
          <a:lstStyle/>
          <a:p>
            <a:r>
              <a:rPr lang="en-GB" dirty="0"/>
              <a:t>Smoothing and Levelling</a:t>
            </a:r>
          </a:p>
        </p:txBody>
      </p:sp>
      <p:sp>
        <p:nvSpPr>
          <p:cNvPr id="3" name="Content Placeholder 2">
            <a:extLst>
              <a:ext uri="{FF2B5EF4-FFF2-40B4-BE49-F238E27FC236}">
                <a16:creationId xmlns:a16="http://schemas.microsoft.com/office/drawing/2014/main" id="{18FE0DE1-C56B-4943-BFD7-95A5F1776233}"/>
              </a:ext>
            </a:extLst>
          </p:cNvPr>
          <p:cNvSpPr>
            <a:spLocks noGrp="1"/>
          </p:cNvSpPr>
          <p:nvPr>
            <p:ph idx="1"/>
          </p:nvPr>
        </p:nvSpPr>
        <p:spPr>
          <a:xfrm>
            <a:off x="838200" y="1825625"/>
            <a:ext cx="10515600" cy="4351338"/>
          </a:xfrm>
        </p:spPr>
        <p:txBody>
          <a:bodyPr>
            <a:normAutofit fontScale="85000" lnSpcReduction="10000"/>
          </a:bodyPr>
          <a:lstStyle/>
          <a:p>
            <a:r>
              <a:rPr lang="en-GB" b="1" dirty="0">
                <a:solidFill>
                  <a:srgbClr val="66A7DB"/>
                </a:solidFill>
              </a:rPr>
              <a:t>Resource Levelling </a:t>
            </a:r>
            <a:r>
              <a:rPr lang="en-GB" dirty="0"/>
              <a:t>can be applied to projects when there are </a:t>
            </a:r>
            <a:r>
              <a:rPr lang="en-GB" b="1" i="1" dirty="0">
                <a:solidFill>
                  <a:srgbClr val="00B0F0"/>
                </a:solidFill>
              </a:rPr>
              <a:t>Resource Constraints</a:t>
            </a:r>
            <a:r>
              <a:rPr lang="en-GB" dirty="0"/>
              <a:t>. Resource Levelling forces the amount of work scheduled NOT to exceed the limits of the resources available. This results in either the activity durations being extended or entire activities being delayed to periods when the resource is available.</a:t>
            </a:r>
          </a:p>
          <a:p>
            <a:r>
              <a:rPr lang="en-GB" dirty="0"/>
              <a:t>NB. This often results in longer project durations.	</a:t>
            </a:r>
          </a:p>
          <a:p>
            <a:r>
              <a:rPr lang="en-GB" b="1" dirty="0">
                <a:solidFill>
                  <a:srgbClr val="66A7DB"/>
                </a:solidFill>
              </a:rPr>
              <a:t>Smoothing</a:t>
            </a:r>
            <a:r>
              <a:rPr lang="en-GB" dirty="0"/>
              <a:t> is the process applied to a project to ensure that resources are used as </a:t>
            </a:r>
            <a:r>
              <a:rPr lang="en-GB" b="1" i="1" dirty="0">
                <a:solidFill>
                  <a:srgbClr val="00B0F0"/>
                </a:solidFill>
              </a:rPr>
              <a:t>efficiently</a:t>
            </a:r>
            <a:r>
              <a:rPr lang="en-GB" dirty="0"/>
              <a:t> as possible. It involves utilising float/slack within the project or increasing or decreasing the resource required for specific activities so that peaks and troughs of the resource </a:t>
            </a:r>
            <a:br>
              <a:rPr lang="en-GB" dirty="0"/>
            </a:br>
            <a:r>
              <a:rPr lang="en-GB" dirty="0"/>
              <a:t>usage are ‘smoothed out’.		</a:t>
            </a:r>
          </a:p>
          <a:p>
            <a:r>
              <a:rPr lang="en-GB" dirty="0"/>
              <a:t>NB.  Smoothing does not affect the end date of </a:t>
            </a:r>
            <a:br>
              <a:rPr lang="en-GB" dirty="0"/>
            </a:br>
            <a:r>
              <a:rPr lang="en-GB" dirty="0"/>
              <a:t>the project duration		</a:t>
            </a:r>
          </a:p>
        </p:txBody>
      </p:sp>
    </p:spTree>
    <p:extLst>
      <p:ext uri="{BB962C8B-B14F-4D97-AF65-F5344CB8AC3E}">
        <p14:creationId xmlns:p14="http://schemas.microsoft.com/office/powerpoint/2010/main" val="174079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6" descr="Gantt chart of example where tasks can be level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82" y="2844379"/>
            <a:ext cx="8301037"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1F5853CA-AB7F-4095-B387-E57E575B1703}"/>
              </a:ext>
            </a:extLst>
          </p:cNvPr>
          <p:cNvSpPr>
            <a:spLocks noGrp="1"/>
          </p:cNvSpPr>
          <p:nvPr>
            <p:ph type="title"/>
          </p:nvPr>
        </p:nvSpPr>
        <p:spPr>
          <a:xfrm>
            <a:off x="1844676" y="61913"/>
            <a:ext cx="6518034" cy="1325562"/>
          </a:xfrm>
        </p:spPr>
        <p:txBody>
          <a:bodyPr/>
          <a:lstStyle/>
          <a:p>
            <a:r>
              <a:rPr lang="en-GB" dirty="0"/>
              <a:t>Resource levelling with permissible float</a:t>
            </a:r>
          </a:p>
        </p:txBody>
      </p:sp>
      <p:sp>
        <p:nvSpPr>
          <p:cNvPr id="5" name="Content Placeholder 4">
            <a:extLst>
              <a:ext uri="{FF2B5EF4-FFF2-40B4-BE49-F238E27FC236}">
                <a16:creationId xmlns:a16="http://schemas.microsoft.com/office/drawing/2014/main" id="{32A44777-6347-4949-B5A0-3C83E1AA7768}"/>
              </a:ext>
            </a:extLst>
          </p:cNvPr>
          <p:cNvSpPr>
            <a:spLocks noGrp="1"/>
          </p:cNvSpPr>
          <p:nvPr>
            <p:ph idx="1"/>
          </p:nvPr>
        </p:nvSpPr>
        <p:spPr>
          <a:xfrm>
            <a:off x="647218" y="1817225"/>
            <a:ext cx="10515600" cy="3936428"/>
          </a:xfrm>
        </p:spPr>
        <p:txBody>
          <a:bodyPr>
            <a:normAutofit/>
          </a:bodyPr>
          <a:lstStyle/>
          <a:p>
            <a:r>
              <a:rPr lang="en-GB" altLang="en-US" sz="2400" dirty="0"/>
              <a:t>Site Facilities now rescheduled to follow Pumping Services – no effect on overall project duration but a resourcing benefit</a:t>
            </a:r>
          </a:p>
          <a:p>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9" descr="Smoother hist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82" y="2422524"/>
            <a:ext cx="8662988" cy="43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A274FDB1-1EAD-4410-A79B-888D4ACE685A}"/>
              </a:ext>
            </a:extLst>
          </p:cNvPr>
          <p:cNvSpPr>
            <a:spLocks noGrp="1" noChangeArrowheads="1"/>
          </p:cNvSpPr>
          <p:nvPr>
            <p:ph type="title"/>
          </p:nvPr>
        </p:nvSpPr>
        <p: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72000" rIns="36000" bIns="0">
            <a:norm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a:buNone/>
            </a:pPr>
            <a:r>
              <a:rPr lang="en-US" altLang="en-US" sz="4400" dirty="0">
                <a:latin typeface="ARU Raisonne DemiBold" panose="020B0503040202040103"/>
              </a:rPr>
              <a:t>A smoother histogram</a:t>
            </a:r>
          </a:p>
        </p:txBody>
      </p:sp>
      <p:sp>
        <p:nvSpPr>
          <p:cNvPr id="8" name="Text Box 3">
            <a:extLst>
              <a:ext uri="{FF2B5EF4-FFF2-40B4-BE49-F238E27FC236}">
                <a16:creationId xmlns:a16="http://schemas.microsoft.com/office/drawing/2014/main" id="{0C9D8769-9900-415B-9D22-E68902C39382}"/>
              </a:ext>
            </a:extLst>
          </p:cNvPr>
          <p:cNvSpPr txBox="1">
            <a:spLocks noGrp="1" noChangeArrowheads="1"/>
          </p:cNvSpPr>
          <p:nvPr>
            <p:ph idx="1"/>
          </p:nvPr>
        </p:nvSpPr>
        <p:spPr bwMode="auto">
          <a:xfrm>
            <a:off x="838200" y="1484172"/>
            <a:ext cx="10515600" cy="43513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charset="0"/>
              </a:defRPr>
            </a:lvl2pPr>
            <a:lvl3pPr marL="1143000" indent="-228600" eaLnBrk="0" hangingPunct="0">
              <a:spcBef>
                <a:spcPct val="20000"/>
              </a:spcBef>
              <a:buClr>
                <a:srgbClr val="008000"/>
              </a:buClr>
              <a:buChar char="o"/>
              <a:defRPr>
                <a:solidFill>
                  <a:schemeClr val="tx1"/>
                </a:solidFill>
                <a:latin typeface="Verdana" pitchFamily="34" charset="0"/>
                <a:cs typeface="Arial"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charset="0"/>
              </a:defRPr>
            </a:lvl9pPr>
          </a:lstStyle>
          <a:p>
            <a:pPr marL="0" indent="0">
              <a:buNone/>
            </a:pPr>
            <a:r>
              <a:rPr lang="en-GB" altLang="en-US" dirty="0">
                <a:latin typeface="Raleway" panose="020B0503030101060003" pitchFamily="34" charset="0"/>
              </a:rPr>
              <a:t>Resource profile for Site Engineers now much smoother - and easier to recruit/mobilise/manage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D283-F061-458D-A2C9-6A0DE06FCC7A}"/>
              </a:ext>
            </a:extLst>
          </p:cNvPr>
          <p:cNvSpPr>
            <a:spLocks noGrp="1"/>
          </p:cNvSpPr>
          <p:nvPr>
            <p:ph type="title"/>
          </p:nvPr>
        </p:nvSpPr>
        <p:spPr>
          <a:xfrm>
            <a:off x="1844299" y="61306"/>
            <a:ext cx="7351788" cy="1325563"/>
          </a:xfrm>
        </p:spPr>
        <p:txBody>
          <a:bodyPr/>
          <a:lstStyle/>
          <a:p>
            <a:r>
              <a:rPr lang="en-GB" dirty="0"/>
              <a:t>Warehouse Development Example</a:t>
            </a:r>
          </a:p>
        </p:txBody>
      </p:sp>
      <p:sp>
        <p:nvSpPr>
          <p:cNvPr id="3" name="Content Placeholder 2">
            <a:extLst>
              <a:ext uri="{FF2B5EF4-FFF2-40B4-BE49-F238E27FC236}">
                <a16:creationId xmlns:a16="http://schemas.microsoft.com/office/drawing/2014/main" id="{646B23B8-6FD1-4DE5-9836-361F39B6F236}"/>
              </a:ext>
            </a:extLst>
          </p:cNvPr>
          <p:cNvSpPr>
            <a:spLocks noGrp="1"/>
          </p:cNvSpPr>
          <p:nvPr>
            <p:ph idx="1"/>
          </p:nvPr>
        </p:nvSpPr>
        <p:spPr>
          <a:xfrm>
            <a:off x="67000" y="1489923"/>
            <a:ext cx="3906802" cy="5306769"/>
          </a:xfrm>
        </p:spPr>
        <p:txBody>
          <a:bodyPr>
            <a:normAutofit fontScale="92500"/>
          </a:bodyPr>
          <a:lstStyle/>
          <a:p>
            <a:pPr marL="0" indent="0">
              <a:spcAft>
                <a:spcPts val="600"/>
              </a:spcAft>
              <a:buNone/>
            </a:pPr>
            <a:r>
              <a:rPr lang="en-GB" sz="2400" b="1" dirty="0"/>
              <a:t>The Problems</a:t>
            </a:r>
          </a:p>
          <a:p>
            <a:pPr>
              <a:spcAft>
                <a:spcPts val="600"/>
              </a:spcAft>
            </a:pPr>
            <a:r>
              <a:rPr lang="en-GB" sz="2400" b="1" dirty="0"/>
              <a:t>1 Only one admin resource is available for the project and they are </a:t>
            </a:r>
            <a:r>
              <a:rPr lang="en-GB" sz="2400" dirty="0"/>
              <a:t>currently scheduled to do both Activity 3 and Activity 5 on Day 2 of the project.</a:t>
            </a:r>
          </a:p>
          <a:p>
            <a:pPr>
              <a:spcAft>
                <a:spcPts val="600"/>
              </a:spcAft>
            </a:pPr>
            <a:r>
              <a:rPr lang="en-GB" sz="2400" b="1" dirty="0"/>
              <a:t>2 Only two carpenters work for the organisation so clearly there is an over </a:t>
            </a:r>
            <a:r>
              <a:rPr lang="en-GB" sz="2400" dirty="0"/>
              <a:t>demand on Activity 6.</a:t>
            </a:r>
          </a:p>
          <a:p>
            <a:pPr>
              <a:spcAft>
                <a:spcPts val="600"/>
              </a:spcAft>
            </a:pPr>
            <a:r>
              <a:rPr lang="en-GB" sz="2400" b="1" dirty="0"/>
              <a:t>What actions can the Project Manager carry out to take these problems into consideration?</a:t>
            </a:r>
            <a:endParaRPr lang="en-GB" dirty="0"/>
          </a:p>
        </p:txBody>
      </p:sp>
      <p:pic>
        <p:nvPicPr>
          <p:cNvPr id="8" name="Picture 1" descr="Warehouse example - resources needed not available">
            <a:extLst>
              <a:ext uri="{FF2B5EF4-FFF2-40B4-BE49-F238E27FC236}">
                <a16:creationId xmlns:a16="http://schemas.microsoft.com/office/drawing/2014/main" id="{2B2A1BC6-8159-458E-9983-C8FBCCD86E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985"/>
          <a:stretch/>
        </p:blipFill>
        <p:spPr bwMode="auto">
          <a:xfrm>
            <a:off x="3973802" y="1751218"/>
            <a:ext cx="8041262" cy="17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descr="Warehouse example - resources needed not available">
            <a:extLst>
              <a:ext uri="{FF2B5EF4-FFF2-40B4-BE49-F238E27FC236}">
                <a16:creationId xmlns:a16="http://schemas.microsoft.com/office/drawing/2014/main" id="{E6380829-2656-4A37-90D5-C230FB42F5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80" t="42784"/>
          <a:stretch/>
        </p:blipFill>
        <p:spPr bwMode="auto">
          <a:xfrm>
            <a:off x="4731575" y="4015454"/>
            <a:ext cx="4464512" cy="224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23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C21E-6447-42FA-B241-D8586266110D}"/>
              </a:ext>
            </a:extLst>
          </p:cNvPr>
          <p:cNvSpPr>
            <a:spLocks noGrp="1"/>
          </p:cNvSpPr>
          <p:nvPr>
            <p:ph type="title"/>
          </p:nvPr>
        </p:nvSpPr>
        <p:spPr/>
        <p:txBody>
          <a:bodyPr/>
          <a:lstStyle/>
          <a:p>
            <a:r>
              <a:rPr lang="en-GB" dirty="0"/>
              <a:t>Smoothing</a:t>
            </a:r>
          </a:p>
        </p:txBody>
      </p:sp>
      <p:sp>
        <p:nvSpPr>
          <p:cNvPr id="3" name="Content Placeholder 2">
            <a:extLst>
              <a:ext uri="{FF2B5EF4-FFF2-40B4-BE49-F238E27FC236}">
                <a16:creationId xmlns:a16="http://schemas.microsoft.com/office/drawing/2014/main" id="{DB9B22D8-7D83-4174-B5F3-28A1D9AA9B23}"/>
              </a:ext>
            </a:extLst>
          </p:cNvPr>
          <p:cNvSpPr>
            <a:spLocks noGrp="1"/>
          </p:cNvSpPr>
          <p:nvPr>
            <p:ph idx="1"/>
          </p:nvPr>
        </p:nvSpPr>
        <p:spPr>
          <a:xfrm>
            <a:off x="525683" y="1386869"/>
            <a:ext cx="10515600" cy="4351338"/>
          </a:xfrm>
        </p:spPr>
        <p:txBody>
          <a:bodyPr/>
          <a:lstStyle/>
          <a:p>
            <a:r>
              <a:rPr lang="en-GB" dirty="0"/>
              <a:t>Smoothing out resources (duration not affected)</a:t>
            </a:r>
          </a:p>
          <a:p>
            <a:r>
              <a:rPr lang="en-GB" dirty="0"/>
              <a:t>Some free slack/float – activity 5 moved to day 3</a:t>
            </a:r>
          </a:p>
        </p:txBody>
      </p:sp>
      <p:pic>
        <p:nvPicPr>
          <p:cNvPr id="5" name="Picture 64" descr="Smoothing ">
            <a:extLst>
              <a:ext uri="{FF2B5EF4-FFF2-40B4-BE49-F238E27FC236}">
                <a16:creationId xmlns:a16="http://schemas.microsoft.com/office/drawing/2014/main" id="{046B56D1-2C17-4A5F-9829-F9541821A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71" y="2712432"/>
            <a:ext cx="8749438" cy="353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93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C21E-6447-42FA-B241-D8586266110D}"/>
              </a:ext>
            </a:extLst>
          </p:cNvPr>
          <p:cNvSpPr>
            <a:spLocks noGrp="1"/>
          </p:cNvSpPr>
          <p:nvPr>
            <p:ph type="title"/>
          </p:nvPr>
        </p:nvSpPr>
        <p:spPr/>
        <p:txBody>
          <a:bodyPr/>
          <a:lstStyle/>
          <a:p>
            <a:r>
              <a:rPr lang="en-GB" dirty="0"/>
              <a:t>Levelling</a:t>
            </a:r>
          </a:p>
        </p:txBody>
      </p:sp>
      <p:sp>
        <p:nvSpPr>
          <p:cNvPr id="3" name="Content Placeholder 2">
            <a:extLst>
              <a:ext uri="{FF2B5EF4-FFF2-40B4-BE49-F238E27FC236}">
                <a16:creationId xmlns:a16="http://schemas.microsoft.com/office/drawing/2014/main" id="{DB9B22D8-7D83-4174-B5F3-28A1D9AA9B23}"/>
              </a:ext>
            </a:extLst>
          </p:cNvPr>
          <p:cNvSpPr>
            <a:spLocks noGrp="1"/>
          </p:cNvSpPr>
          <p:nvPr>
            <p:ph idx="1"/>
          </p:nvPr>
        </p:nvSpPr>
        <p:spPr>
          <a:xfrm>
            <a:off x="525683" y="1386869"/>
            <a:ext cx="10515600" cy="4351338"/>
          </a:xfrm>
        </p:spPr>
        <p:txBody>
          <a:bodyPr/>
          <a:lstStyle/>
          <a:p>
            <a:r>
              <a:rPr lang="en-GB" dirty="0"/>
              <a:t>Levelling resources (duration may be affected)</a:t>
            </a:r>
          </a:p>
          <a:p>
            <a:r>
              <a:rPr lang="en-GB" dirty="0"/>
              <a:t>Resource limited – 2 Carpenters – extends the project time</a:t>
            </a:r>
          </a:p>
        </p:txBody>
      </p:sp>
      <p:pic>
        <p:nvPicPr>
          <p:cNvPr id="6" name="Picture 62" descr="Levelling">
            <a:extLst>
              <a:ext uri="{FF2B5EF4-FFF2-40B4-BE49-F238E27FC236}">
                <a16:creationId xmlns:a16="http://schemas.microsoft.com/office/drawing/2014/main" id="{1A33FB28-750E-4A46-9A0E-E0A897328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83" y="2645176"/>
            <a:ext cx="8911043" cy="344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674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B3922-AB60-45D3-B4F9-80A6EACC40B2}"/>
              </a:ext>
            </a:extLst>
          </p:cNvPr>
          <p:cNvSpPr>
            <a:spLocks noGrp="1"/>
          </p:cNvSpPr>
          <p:nvPr>
            <p:ph type="ctrTitle"/>
          </p:nvPr>
        </p:nvSpPr>
        <p:spPr/>
        <p:txBody>
          <a:bodyPr/>
          <a:lstStyle/>
          <a:p>
            <a:r>
              <a:rPr lang="en-TT" dirty="0"/>
              <a:t>Resource Costing</a:t>
            </a:r>
          </a:p>
        </p:txBody>
      </p:sp>
      <p:sp>
        <p:nvSpPr>
          <p:cNvPr id="3" name="Subtitle 2">
            <a:extLst>
              <a:ext uri="{FF2B5EF4-FFF2-40B4-BE49-F238E27FC236}">
                <a16:creationId xmlns:a16="http://schemas.microsoft.com/office/drawing/2014/main" id="{D85C4A81-A923-4EA9-9B9E-9DF09C37819E}"/>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06983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A3B7FC34-E890-9B48-9476-4562778F90D7}"/>
                  </a:ext>
                </a:extLst>
              </p:cNvPr>
              <p:cNvGraphicFramePr>
                <a:graphicFrameLocks noChangeAspect="1"/>
              </p:cNvGraphicFramePr>
              <p:nvPr>
                <p:extLst>
                  <p:ext uri="{D42A27DB-BD31-4B8C-83A1-F6EECF244321}">
                    <p14:modId xmlns:p14="http://schemas.microsoft.com/office/powerpoint/2010/main" val="3336678592"/>
                  </p:ext>
                </p:extLst>
              </p:nvPr>
            </p:nvGraphicFramePr>
            <p:xfrm>
              <a:off x="2032000" y="1639957"/>
              <a:ext cx="8128000" cy="4498376"/>
            </p:xfrm>
            <a:graphic>
              <a:graphicData uri="http://schemas.microsoft.com/office/powerpoint/2016/summaryzoom">
                <psuz:summaryZm>
                  <psuz:summaryZmObj sectionId="{E04ACF30-1247-446B-B5CA-00922A665A5B}">
                    <psuz:zmPr id="{32A0A0F4-8989-43C6-AE8F-EF08D9BD0271}" transitionDur="1000">
                      <p166:blipFill xmlns:p166="http://schemas.microsoft.com/office/powerpoint/2016/6/main">
                        <a:blip r:embed="rId2"/>
                        <a:stretch>
                          <a:fillRect/>
                        </a:stretch>
                      </p166:blipFill>
                      <p166:spPr xmlns:p166="http://schemas.microsoft.com/office/powerpoint/2016/6/main">
                        <a:xfrm>
                          <a:off x="397824" y="157443"/>
                          <a:ext cx="3598700" cy="2024269"/>
                        </a:xfrm>
                        <a:prstGeom prst="rect">
                          <a:avLst/>
                        </a:prstGeom>
                        <a:ln w="12700">
                          <a:solidFill>
                            <a:schemeClr val="tx1"/>
                          </a:solidFill>
                        </a:ln>
                      </p166:spPr>
                    </psuz:zmPr>
                  </psuz:summaryZmObj>
                  <psuz:summaryZmObj sectionId="{F9FCFFB9-FC18-4102-B230-8D482867D480}">
                    <psuz:zmPr id="{F47AE325-EAED-4E89-A09C-5A69C67A01E3}" transitionDur="1000">
                      <p166:blipFill xmlns:p166="http://schemas.microsoft.com/office/powerpoint/2016/6/main">
                        <a:blip r:embed="rId3"/>
                        <a:stretch>
                          <a:fillRect/>
                        </a:stretch>
                      </p166:blipFill>
                      <p166:spPr xmlns:p166="http://schemas.microsoft.com/office/powerpoint/2016/6/main">
                        <a:xfrm>
                          <a:off x="4131475" y="157443"/>
                          <a:ext cx="3598700" cy="2024269"/>
                        </a:xfrm>
                        <a:prstGeom prst="rect">
                          <a:avLst/>
                        </a:prstGeom>
                        <a:ln w="12700">
                          <a:solidFill>
                            <a:schemeClr val="tx1"/>
                          </a:solidFill>
                        </a:ln>
                      </p166:spPr>
                    </psuz:zmPr>
                  </psuz:summaryZmObj>
                  <psuz:summaryZmObj sectionId="{A0A492B7-A2C9-4997-B31E-B10D99F58CEA}">
                    <psuz:zmPr id="{930D1A2A-7585-461C-959A-2F91E60E9FBE}" transitionDur="1000">
                      <p166:blipFill xmlns:p166="http://schemas.microsoft.com/office/powerpoint/2016/6/main">
                        <a:blip r:embed="rId4"/>
                        <a:stretch>
                          <a:fillRect/>
                        </a:stretch>
                      </p166:blipFill>
                      <p166:spPr xmlns:p166="http://schemas.microsoft.com/office/powerpoint/2016/6/main">
                        <a:xfrm>
                          <a:off x="397824" y="2316663"/>
                          <a:ext cx="3598700" cy="2024269"/>
                        </a:xfrm>
                        <a:prstGeom prst="rect">
                          <a:avLst/>
                        </a:prstGeom>
                        <a:ln w="12700">
                          <a:solidFill>
                            <a:schemeClr val="tx1"/>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A3B7FC34-E890-9B48-9476-4562778F90D7}"/>
                  </a:ext>
                </a:extLst>
              </p:cNvPr>
              <p:cNvGrpSpPr>
                <a:grpSpLocks noGrp="1" noUngrp="1" noRot="1" noChangeAspect="1" noMove="1" noResize="1"/>
              </p:cNvGrpSpPr>
              <p:nvPr/>
            </p:nvGrpSpPr>
            <p:grpSpPr>
              <a:xfrm>
                <a:off x="2032000" y="1639957"/>
                <a:ext cx="8128000" cy="4498376"/>
                <a:chOff x="2032000" y="1639957"/>
                <a:chExt cx="8128000" cy="4498376"/>
              </a:xfrm>
            </p:grpSpPr>
            <p:pic>
              <p:nvPicPr>
                <p:cNvPr id="2" name="Picture 2">
                  <a:hlinkClick r:id="rId5"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429824" y="1797400"/>
                  <a:ext cx="3598700" cy="2024269"/>
                </a:xfrm>
                <a:prstGeom prst="rect">
                  <a:avLst/>
                </a:prstGeom>
                <a:ln w="12700">
                  <a:solidFill>
                    <a:schemeClr val="tx1"/>
                  </a:solidFill>
                </a:ln>
              </p:spPr>
            </p:pic>
            <p:pic>
              <p:nvPicPr>
                <p:cNvPr id="5" name="Picture 5">
                  <a:hlinkClick r:id="rId6"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6163475" y="1797400"/>
                  <a:ext cx="3598700" cy="2024269"/>
                </a:xfrm>
                <a:prstGeom prst="rect">
                  <a:avLst/>
                </a:prstGeom>
                <a:ln w="12700">
                  <a:solidFill>
                    <a:schemeClr val="tx1"/>
                  </a:solidFill>
                </a:ln>
              </p:spPr>
            </p:pic>
            <p:pic>
              <p:nvPicPr>
                <p:cNvPr id="6" name="Picture 6">
                  <a:hlinkClick r:id="rId7"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2429824" y="3956620"/>
                  <a:ext cx="3598700" cy="2024269"/>
                </a:xfrm>
                <a:prstGeom prst="rect">
                  <a:avLst/>
                </a:prstGeom>
                <a:ln w="12700">
                  <a:solidFill>
                    <a:schemeClr val="tx1"/>
                  </a:solidFill>
                </a:ln>
              </p:spPr>
            </p:pic>
          </p:grpSp>
        </mc:Fallback>
      </mc:AlternateContent>
      <p:sp>
        <p:nvSpPr>
          <p:cNvPr id="4" name="Rectangle 2">
            <a:extLst>
              <a:ext uri="{FF2B5EF4-FFF2-40B4-BE49-F238E27FC236}">
                <a16:creationId xmlns:a16="http://schemas.microsoft.com/office/drawing/2014/main" id="{D6C07124-7AB9-783B-3076-15F1679799B0}"/>
              </a:ext>
            </a:extLst>
          </p:cNvPr>
          <p:cNvSpPr txBox="1">
            <a:spLocks noChangeArrowheads="1"/>
          </p:cNvSpPr>
          <p:nvPr/>
        </p:nvSpPr>
        <p:spPr>
          <a:xfrm>
            <a:off x="1844299" y="258417"/>
            <a:ext cx="7624822" cy="1128452"/>
          </a:xfrm>
          <a:prstGeom prst="rect">
            <a:avLst/>
          </a:prstGeom>
        </p:spPr>
        <p:txBody>
          <a:bodyPr anchor="ctr">
            <a:normAutofit/>
          </a:bodyPr>
          <a:lst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a:lstStyle>
          <a:p>
            <a:r>
              <a:rPr lang="en-US" altLang="en-US" dirty="0"/>
              <a:t>Learning Outcomes</a:t>
            </a:r>
          </a:p>
        </p:txBody>
      </p:sp>
    </p:spTree>
    <p:extLst>
      <p:ext uri="{BB962C8B-B14F-4D97-AF65-F5344CB8AC3E}">
        <p14:creationId xmlns:p14="http://schemas.microsoft.com/office/powerpoint/2010/main" val="22917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99C2-1506-41D9-A454-F08C1E12568D}"/>
              </a:ext>
            </a:extLst>
          </p:cNvPr>
          <p:cNvSpPr>
            <a:spLocks noGrp="1"/>
          </p:cNvSpPr>
          <p:nvPr>
            <p:ph type="title"/>
          </p:nvPr>
        </p:nvSpPr>
        <p:spPr>
          <a:xfrm>
            <a:off x="3593939" y="61306"/>
            <a:ext cx="7232918" cy="1325563"/>
          </a:xfrm>
        </p:spPr>
        <p:txBody>
          <a:bodyPr/>
          <a:lstStyle/>
          <a:p>
            <a:r>
              <a:rPr lang="en-GB" dirty="0"/>
              <a:t>Cost categories</a:t>
            </a:r>
          </a:p>
        </p:txBody>
      </p:sp>
      <p:sp>
        <p:nvSpPr>
          <p:cNvPr id="3" name="Content Placeholder 2">
            <a:extLst>
              <a:ext uri="{FF2B5EF4-FFF2-40B4-BE49-F238E27FC236}">
                <a16:creationId xmlns:a16="http://schemas.microsoft.com/office/drawing/2014/main" id="{4B951B77-9133-4F1A-8483-D51760790F17}"/>
              </a:ext>
            </a:extLst>
          </p:cNvPr>
          <p:cNvSpPr>
            <a:spLocks noGrp="1"/>
          </p:cNvSpPr>
          <p:nvPr>
            <p:ph idx="1"/>
          </p:nvPr>
        </p:nvSpPr>
        <p:spPr/>
        <p:txBody>
          <a:bodyPr>
            <a:normAutofit fontScale="92500" lnSpcReduction="10000"/>
          </a:bodyPr>
          <a:lstStyle/>
          <a:p>
            <a:r>
              <a:rPr lang="en-GB" b="1" dirty="0">
                <a:solidFill>
                  <a:srgbClr val="66A7DB"/>
                </a:solidFill>
              </a:rPr>
              <a:t>Time</a:t>
            </a:r>
            <a:r>
              <a:rPr lang="en-GB" dirty="0"/>
              <a:t> – Direct input of labour into tasks</a:t>
            </a:r>
          </a:p>
          <a:p>
            <a:r>
              <a:rPr lang="en-GB" b="1" dirty="0">
                <a:solidFill>
                  <a:srgbClr val="66A7DB"/>
                </a:solidFill>
              </a:rPr>
              <a:t>Materials</a:t>
            </a:r>
            <a:r>
              <a:rPr lang="en-GB" dirty="0"/>
              <a:t> – consumables and other items using in the process</a:t>
            </a:r>
          </a:p>
          <a:p>
            <a:r>
              <a:rPr lang="en-GB" b="1" dirty="0">
                <a:solidFill>
                  <a:srgbClr val="66A7DB"/>
                </a:solidFill>
              </a:rPr>
              <a:t>Capital equipment </a:t>
            </a:r>
            <a:r>
              <a:rPr lang="en-GB" dirty="0"/>
              <a:t>– the purchase of the means of providing the conversion process, or part of its cost, maintenance, running and depreciation offset against activities</a:t>
            </a:r>
          </a:p>
          <a:p>
            <a:r>
              <a:rPr lang="en-GB" b="1" dirty="0">
                <a:solidFill>
                  <a:srgbClr val="66A7DB"/>
                </a:solidFill>
              </a:rPr>
              <a:t>Overheads</a:t>
            </a:r>
            <a:r>
              <a:rPr lang="en-GB" dirty="0"/>
              <a:t> – provision of an office, financial and legal support, managers and non-direct staff</a:t>
            </a:r>
          </a:p>
          <a:p>
            <a:r>
              <a:rPr lang="en-GB" b="1" dirty="0">
                <a:solidFill>
                  <a:srgbClr val="66A7DB"/>
                </a:solidFill>
              </a:rPr>
              <a:t>Contingency</a:t>
            </a:r>
            <a:r>
              <a:rPr lang="en-GB" dirty="0"/>
              <a:t> – margin/allowance</a:t>
            </a:r>
          </a:p>
          <a:p>
            <a:pPr marL="0" indent="0">
              <a:buNone/>
            </a:pPr>
            <a:endParaRPr lang="en-GB" dirty="0"/>
          </a:p>
          <a:p>
            <a:pPr marL="0" indent="0">
              <a:buNone/>
            </a:pPr>
            <a:r>
              <a:rPr lang="en-GB" dirty="0"/>
              <a:t>(Maylor, 2017, pp. 178)</a:t>
            </a:r>
          </a:p>
        </p:txBody>
      </p:sp>
    </p:spTree>
    <p:extLst>
      <p:ext uri="{BB962C8B-B14F-4D97-AF65-F5344CB8AC3E}">
        <p14:creationId xmlns:p14="http://schemas.microsoft.com/office/powerpoint/2010/main" val="695629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B82E-B5DF-4DBC-87A5-499E4F0E417D}"/>
              </a:ext>
            </a:extLst>
          </p:cNvPr>
          <p:cNvSpPr>
            <a:spLocks noGrp="1"/>
          </p:cNvSpPr>
          <p:nvPr>
            <p:ph type="title"/>
          </p:nvPr>
        </p:nvSpPr>
        <p:spPr>
          <a:xfrm>
            <a:off x="4673009" y="68493"/>
            <a:ext cx="4117964" cy="1325563"/>
          </a:xfrm>
        </p:spPr>
        <p:txBody>
          <a:bodyPr/>
          <a:lstStyle/>
          <a:p>
            <a:r>
              <a:rPr lang="en-GB" dirty="0"/>
              <a:t>Budgeting: Top-Down….</a:t>
            </a:r>
          </a:p>
        </p:txBody>
      </p:sp>
      <p:sp>
        <p:nvSpPr>
          <p:cNvPr id="3" name="Content Placeholder 2">
            <a:extLst>
              <a:ext uri="{FF2B5EF4-FFF2-40B4-BE49-F238E27FC236}">
                <a16:creationId xmlns:a16="http://schemas.microsoft.com/office/drawing/2014/main" id="{4EC3DBB1-4388-40C9-A6AF-7FE2859A4625}"/>
              </a:ext>
            </a:extLst>
          </p:cNvPr>
          <p:cNvSpPr>
            <a:spLocks noGrp="1"/>
          </p:cNvSpPr>
          <p:nvPr>
            <p:ph idx="1"/>
          </p:nvPr>
        </p:nvSpPr>
        <p:spPr>
          <a:xfrm>
            <a:off x="-46892" y="2177762"/>
            <a:ext cx="6142892" cy="4680237"/>
          </a:xfrm>
        </p:spPr>
        <p:txBody>
          <a:bodyPr>
            <a:normAutofit fontScale="92500" lnSpcReduction="10000"/>
          </a:bodyPr>
          <a:lstStyle/>
          <a:p>
            <a:pPr marL="0" indent="0">
              <a:buNone/>
            </a:pPr>
            <a:r>
              <a:rPr lang="en-US" b="1" dirty="0"/>
              <a:t>The Top Down approach:</a:t>
            </a:r>
          </a:p>
          <a:p>
            <a:r>
              <a:rPr lang="en-US" dirty="0"/>
              <a:t>Budgets are prepared by top management and imposed on the project manager</a:t>
            </a:r>
          </a:p>
          <a:p>
            <a:r>
              <a:rPr lang="en-US" dirty="0"/>
              <a:t>Top down budgets clearly express the business performance goals and expectations of top management </a:t>
            </a:r>
          </a:p>
          <a:p>
            <a:r>
              <a:rPr lang="en-US" dirty="0"/>
              <a:t>However top-down budgets can be unrealistic because they do not incorporate the specialist input and knowledge of the project staff who have to implement them. </a:t>
            </a:r>
          </a:p>
          <a:p>
            <a:endParaRPr lang="en-GB" dirty="0"/>
          </a:p>
        </p:txBody>
      </p:sp>
      <p:pic>
        <p:nvPicPr>
          <p:cNvPr id="5" name="Picture 4" descr="Top Down">
            <a:extLst>
              <a:ext uri="{FF2B5EF4-FFF2-40B4-BE49-F238E27FC236}">
                <a16:creationId xmlns:a16="http://schemas.microsoft.com/office/drawing/2014/main" id="{F0153F83-48AA-45FF-A769-A4C853F7D7EE}"/>
              </a:ext>
            </a:extLst>
          </p:cNvPr>
          <p:cNvPicPr>
            <a:picLocks noChangeAspect="1"/>
          </p:cNvPicPr>
          <p:nvPr/>
        </p:nvPicPr>
        <p:blipFill>
          <a:blip r:embed="rId2"/>
          <a:stretch>
            <a:fillRect/>
          </a:stretch>
        </p:blipFill>
        <p:spPr>
          <a:xfrm>
            <a:off x="6427134" y="2976679"/>
            <a:ext cx="5499325" cy="2589438"/>
          </a:xfrm>
          <a:prstGeom prst="rect">
            <a:avLst/>
          </a:prstGeom>
        </p:spPr>
      </p:pic>
      <p:sp>
        <p:nvSpPr>
          <p:cNvPr id="6" name="TextBox 5">
            <a:extLst>
              <a:ext uri="{FF2B5EF4-FFF2-40B4-BE49-F238E27FC236}">
                <a16:creationId xmlns:a16="http://schemas.microsoft.com/office/drawing/2014/main" id="{974E9FCC-7892-4735-BE3C-D492038AE42E}"/>
              </a:ext>
            </a:extLst>
          </p:cNvPr>
          <p:cNvSpPr txBox="1"/>
          <p:nvPr/>
        </p:nvSpPr>
        <p:spPr>
          <a:xfrm>
            <a:off x="7931938" y="5566117"/>
            <a:ext cx="2363083" cy="369332"/>
          </a:xfrm>
          <a:prstGeom prst="rect">
            <a:avLst/>
          </a:prstGeom>
          <a:noFill/>
        </p:spPr>
        <p:txBody>
          <a:bodyPr wrap="none" rtlCol="0">
            <a:spAutoFit/>
          </a:bodyPr>
          <a:lstStyle/>
          <a:p>
            <a:r>
              <a:rPr lang="en-GB" dirty="0"/>
              <a:t>(Maylor, 2017, pp. 177)</a:t>
            </a:r>
          </a:p>
        </p:txBody>
      </p:sp>
      <p:grpSp>
        <p:nvGrpSpPr>
          <p:cNvPr id="11" name="Group 10" descr="Cost&#10;Plan Cost Management&#10;Estimate Costs&#10;Determine Budget&#10;">
            <a:extLst>
              <a:ext uri="{FF2B5EF4-FFF2-40B4-BE49-F238E27FC236}">
                <a16:creationId xmlns:a16="http://schemas.microsoft.com/office/drawing/2014/main" id="{CB503759-ADE0-437A-94F0-16A2292329B0}"/>
              </a:ext>
            </a:extLst>
          </p:cNvPr>
          <p:cNvGrpSpPr/>
          <p:nvPr/>
        </p:nvGrpSpPr>
        <p:grpSpPr>
          <a:xfrm>
            <a:off x="1603524" y="77899"/>
            <a:ext cx="3581168" cy="2099863"/>
            <a:chOff x="6312563" y="4221265"/>
            <a:chExt cx="3581168" cy="2099863"/>
          </a:xfrm>
        </p:grpSpPr>
        <p:sp>
          <p:nvSpPr>
            <p:cNvPr id="12" name="TextBox 11">
              <a:extLst>
                <a:ext uri="{FF2B5EF4-FFF2-40B4-BE49-F238E27FC236}">
                  <a16:creationId xmlns:a16="http://schemas.microsoft.com/office/drawing/2014/main" id="{9193421B-D0E7-482B-A873-1235EB0AECC7}"/>
                </a:ext>
              </a:extLst>
            </p:cNvPr>
            <p:cNvSpPr txBox="1"/>
            <p:nvPr/>
          </p:nvSpPr>
          <p:spPr>
            <a:xfrm>
              <a:off x="7309853" y="5443965"/>
              <a:ext cx="2583878" cy="877163"/>
            </a:xfrm>
            <a:prstGeom prst="rect">
              <a:avLst/>
            </a:prstGeom>
            <a:noFill/>
          </p:spPr>
          <p:txBody>
            <a:bodyPr wrap="square">
              <a:spAutoFit/>
            </a:bodyPr>
            <a:lstStyle/>
            <a:p>
              <a:r>
                <a:rPr lang="en-GB" sz="1700" dirty="0">
                  <a:latin typeface="Raleway" panose="020B0503030101060003" pitchFamily="34" charset="0"/>
                </a:rPr>
                <a:t>Plan Cost Management</a:t>
              </a:r>
            </a:p>
            <a:p>
              <a:r>
                <a:rPr lang="en-GB" sz="1700" dirty="0">
                  <a:latin typeface="Raleway" panose="020B0503030101060003" pitchFamily="34" charset="0"/>
                </a:rPr>
                <a:t>Estimate Costs</a:t>
              </a:r>
            </a:p>
            <a:p>
              <a:r>
                <a:rPr lang="en-GB" sz="1700" dirty="0">
                  <a:latin typeface="Raleway" panose="020B0503030101060003" pitchFamily="34" charset="0"/>
                </a:rPr>
                <a:t>Determine Budget</a:t>
              </a:r>
            </a:p>
          </p:txBody>
        </p:sp>
        <p:grpSp>
          <p:nvGrpSpPr>
            <p:cNvPr id="13" name="Group 12" descr="Project Management Triangle: Time, Cost, Quality and Scope">
              <a:extLst>
                <a:ext uri="{FF2B5EF4-FFF2-40B4-BE49-F238E27FC236}">
                  <a16:creationId xmlns:a16="http://schemas.microsoft.com/office/drawing/2014/main" id="{7FD5EC01-1FB3-4960-B881-3FA11CB58D4F}"/>
                </a:ext>
              </a:extLst>
            </p:cNvPr>
            <p:cNvGrpSpPr/>
            <p:nvPr/>
          </p:nvGrpSpPr>
          <p:grpSpPr>
            <a:xfrm>
              <a:off x="6312563" y="4589505"/>
              <a:ext cx="2491438" cy="1368145"/>
              <a:chOff x="3822265" y="2206380"/>
              <a:chExt cx="3567938" cy="1925078"/>
            </a:xfrm>
          </p:grpSpPr>
          <p:sp>
            <p:nvSpPr>
              <p:cNvPr id="16" name="Isosceles Triangle 15">
                <a:extLst>
                  <a:ext uri="{FF2B5EF4-FFF2-40B4-BE49-F238E27FC236}">
                    <a16:creationId xmlns:a16="http://schemas.microsoft.com/office/drawing/2014/main" id="{A6754976-A728-481B-A502-81DB33F1A230}"/>
                  </a:ext>
                </a:extLst>
              </p:cNvPr>
              <p:cNvSpPr/>
              <p:nvPr/>
            </p:nvSpPr>
            <p:spPr>
              <a:xfrm>
                <a:off x="5389353" y="2206380"/>
                <a:ext cx="1266778" cy="930869"/>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1200" b="1" dirty="0">
                  <a:latin typeface="Raleway" panose="020B0503030101060003" pitchFamily="34" charset="0"/>
                </a:endParaRPr>
              </a:p>
            </p:txBody>
          </p:sp>
          <p:grpSp>
            <p:nvGrpSpPr>
              <p:cNvPr id="17" name="Group 16" descr="Scope">
                <a:extLst>
                  <a:ext uri="{FF2B5EF4-FFF2-40B4-BE49-F238E27FC236}">
                    <a16:creationId xmlns:a16="http://schemas.microsoft.com/office/drawing/2014/main" id="{E2829B9D-E759-4308-89F6-A57DC3FCF9E0}"/>
                  </a:ext>
                </a:extLst>
              </p:cNvPr>
              <p:cNvGrpSpPr/>
              <p:nvPr/>
            </p:nvGrpSpPr>
            <p:grpSpPr>
              <a:xfrm>
                <a:off x="6460014" y="2938875"/>
                <a:ext cx="930189" cy="601292"/>
                <a:chOff x="7873280" y="4755914"/>
                <a:chExt cx="3029982" cy="2220563"/>
              </a:xfrm>
            </p:grpSpPr>
            <p:sp>
              <p:nvSpPr>
                <p:cNvPr id="27" name="TextBox 26">
                  <a:extLst>
                    <a:ext uri="{FF2B5EF4-FFF2-40B4-BE49-F238E27FC236}">
                      <a16:creationId xmlns:a16="http://schemas.microsoft.com/office/drawing/2014/main" id="{8E7088D1-93D6-49BA-AE0C-33F3F33F29B1}"/>
                    </a:ext>
                  </a:extLst>
                </p:cNvPr>
                <p:cNvSpPr txBox="1"/>
                <p:nvPr/>
              </p:nvSpPr>
              <p:spPr>
                <a:xfrm>
                  <a:off x="7873280" y="5537109"/>
                  <a:ext cx="3029982" cy="1439368"/>
                </a:xfrm>
                <a:prstGeom prst="rect">
                  <a:avLst/>
                </a:prstGeom>
                <a:noFill/>
              </p:spPr>
              <p:txBody>
                <a:bodyPr wrap="none" rtlCol="0">
                  <a:spAutoFit/>
                </a:bodyPr>
                <a:lstStyle/>
                <a:p>
                  <a:r>
                    <a:rPr lang="en-GB" sz="1200" b="1" dirty="0">
                      <a:latin typeface="Raleway" panose="020B0503030101060003" pitchFamily="34" charset="0"/>
                    </a:rPr>
                    <a:t>Scope</a:t>
                  </a:r>
                </a:p>
              </p:txBody>
            </p:sp>
            <p:pic>
              <p:nvPicPr>
                <p:cNvPr id="28" name="Graphic 27" descr="Target outline">
                  <a:extLst>
                    <a:ext uri="{FF2B5EF4-FFF2-40B4-BE49-F238E27FC236}">
                      <a16:creationId xmlns:a16="http://schemas.microsoft.com/office/drawing/2014/main" id="{52B084F7-27D2-46D8-B400-4B8AF5DAC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4505" y="4755914"/>
                  <a:ext cx="1205342" cy="1205337"/>
                </a:xfrm>
                <a:prstGeom prst="rect">
                  <a:avLst/>
                </a:prstGeom>
              </p:spPr>
            </p:pic>
          </p:grpSp>
          <p:grpSp>
            <p:nvGrpSpPr>
              <p:cNvPr id="18" name="Group 17" descr="Cost">
                <a:extLst>
                  <a:ext uri="{FF2B5EF4-FFF2-40B4-BE49-F238E27FC236}">
                    <a16:creationId xmlns:a16="http://schemas.microsoft.com/office/drawing/2014/main" id="{4EED7E91-3F43-4444-A133-887D7F80C029}"/>
                  </a:ext>
                </a:extLst>
              </p:cNvPr>
              <p:cNvGrpSpPr/>
              <p:nvPr/>
            </p:nvGrpSpPr>
            <p:grpSpPr>
              <a:xfrm>
                <a:off x="3822265" y="2483616"/>
                <a:ext cx="1605104" cy="1647842"/>
                <a:chOff x="-813582" y="3074666"/>
                <a:chExt cx="5228423" cy="6085471"/>
              </a:xfrm>
            </p:grpSpPr>
            <p:sp>
              <p:nvSpPr>
                <p:cNvPr id="25" name="TextBox 24">
                  <a:extLst>
                    <a:ext uri="{FF2B5EF4-FFF2-40B4-BE49-F238E27FC236}">
                      <a16:creationId xmlns:a16="http://schemas.microsoft.com/office/drawing/2014/main" id="{4AE15953-C3A1-4F16-8CD9-34D23D44F708}"/>
                    </a:ext>
                  </a:extLst>
                </p:cNvPr>
                <p:cNvSpPr txBox="1"/>
                <p:nvPr/>
              </p:nvSpPr>
              <p:spPr>
                <a:xfrm>
                  <a:off x="-813582" y="5321813"/>
                  <a:ext cx="5228423" cy="3838324"/>
                </a:xfrm>
                <a:prstGeom prst="rect">
                  <a:avLst/>
                </a:prstGeom>
                <a:noFill/>
              </p:spPr>
              <p:txBody>
                <a:bodyPr wrap="none" rtlCol="0">
                  <a:spAutoFit/>
                </a:bodyPr>
                <a:lstStyle/>
                <a:p>
                  <a:r>
                    <a:rPr lang="en-GB" sz="2400" b="1" dirty="0">
                      <a:latin typeface="Raleway" panose="020B0503030101060003" pitchFamily="34" charset="0"/>
                    </a:rPr>
                    <a:t>Cost </a:t>
                  </a:r>
                </a:p>
                <a:p>
                  <a:r>
                    <a:rPr lang="en-GB" b="1" dirty="0">
                      <a:latin typeface="Raleway" panose="020B0503030101060003" pitchFamily="34" charset="0"/>
                    </a:rPr>
                    <a:t>(week 6)</a:t>
                  </a:r>
                  <a:endParaRPr lang="en-GB" sz="2400" b="1" dirty="0">
                    <a:latin typeface="Raleway" panose="020B0503030101060003" pitchFamily="34" charset="0"/>
                  </a:endParaRPr>
                </a:p>
              </p:txBody>
            </p:sp>
            <p:pic>
              <p:nvPicPr>
                <p:cNvPr id="26" name="Graphic 25" descr="Money outline">
                  <a:extLst>
                    <a:ext uri="{FF2B5EF4-FFF2-40B4-BE49-F238E27FC236}">
                      <a16:creationId xmlns:a16="http://schemas.microsoft.com/office/drawing/2014/main" id="{EBBC2135-27E8-439C-BC55-E859647553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75" y="3074666"/>
                  <a:ext cx="2210206" cy="2755809"/>
                </a:xfrm>
                <a:prstGeom prst="rect">
                  <a:avLst/>
                </a:prstGeom>
              </p:spPr>
            </p:pic>
          </p:grpSp>
          <p:grpSp>
            <p:nvGrpSpPr>
              <p:cNvPr id="19" name="Group 18" descr="Quality">
                <a:extLst>
                  <a:ext uri="{FF2B5EF4-FFF2-40B4-BE49-F238E27FC236}">
                    <a16:creationId xmlns:a16="http://schemas.microsoft.com/office/drawing/2014/main" id="{0402813E-3290-4D65-808A-B40DEA81774E}"/>
                  </a:ext>
                </a:extLst>
              </p:cNvPr>
              <p:cNvGrpSpPr/>
              <p:nvPr/>
            </p:nvGrpSpPr>
            <p:grpSpPr>
              <a:xfrm>
                <a:off x="5566114" y="2528890"/>
                <a:ext cx="1022014" cy="671778"/>
                <a:chOff x="4788532" y="3472671"/>
                <a:chExt cx="3329086" cy="2480858"/>
              </a:xfrm>
            </p:grpSpPr>
            <p:pic>
              <p:nvPicPr>
                <p:cNvPr id="23" name="Graphic 22" descr="Clipboard Checked outline">
                  <a:extLst>
                    <a:ext uri="{FF2B5EF4-FFF2-40B4-BE49-F238E27FC236}">
                      <a16:creationId xmlns:a16="http://schemas.microsoft.com/office/drawing/2014/main" id="{CFD76101-8A7E-4140-8747-818389E8D7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2037" y="3472671"/>
                  <a:ext cx="1301799" cy="1301799"/>
                </a:xfrm>
                <a:prstGeom prst="rect">
                  <a:avLst/>
                </a:prstGeom>
              </p:spPr>
            </p:pic>
            <p:sp>
              <p:nvSpPr>
                <p:cNvPr id="24" name="TextBox 23">
                  <a:extLst>
                    <a:ext uri="{FF2B5EF4-FFF2-40B4-BE49-F238E27FC236}">
                      <a16:creationId xmlns:a16="http://schemas.microsoft.com/office/drawing/2014/main" id="{F300AC45-E20B-4926-83CF-35FF8390F56E}"/>
                    </a:ext>
                  </a:extLst>
                </p:cNvPr>
                <p:cNvSpPr txBox="1"/>
                <p:nvPr/>
              </p:nvSpPr>
              <p:spPr>
                <a:xfrm>
                  <a:off x="4788532" y="4514166"/>
                  <a:ext cx="3329086" cy="1439363"/>
                </a:xfrm>
                <a:prstGeom prst="rect">
                  <a:avLst/>
                </a:prstGeom>
                <a:noFill/>
              </p:spPr>
              <p:txBody>
                <a:bodyPr wrap="none" rtlCol="0">
                  <a:spAutoFit/>
                </a:bodyPr>
                <a:lstStyle/>
                <a:p>
                  <a:r>
                    <a:rPr lang="en-GB" sz="1200" b="1" dirty="0">
                      <a:solidFill>
                        <a:srgbClr val="FFFFFF"/>
                      </a:solidFill>
                      <a:latin typeface="Raleway" panose="020B0503030101060003" pitchFamily="34" charset="0"/>
                    </a:rPr>
                    <a:t>Quality</a:t>
                  </a:r>
                </a:p>
              </p:txBody>
            </p:sp>
          </p:grpSp>
          <p:cxnSp>
            <p:nvCxnSpPr>
              <p:cNvPr id="20" name="Straight Arrow Connector 19">
                <a:extLst>
                  <a:ext uri="{FF2B5EF4-FFF2-40B4-BE49-F238E27FC236}">
                    <a16:creationId xmlns:a16="http://schemas.microsoft.com/office/drawing/2014/main" id="{433EAB1B-9536-4713-BFC3-27A0A22691EA}"/>
                  </a:ext>
                </a:extLst>
              </p:cNvPr>
              <p:cNvCxnSpPr>
                <a:cxnSpLocks/>
                <a:stCxn id="16" idx="0"/>
                <a:endCxn id="23" idx="0"/>
              </p:cNvCxnSpPr>
              <p:nvPr/>
            </p:nvCxnSpPr>
            <p:spPr>
              <a:xfrm>
                <a:off x="6022742" y="2206380"/>
                <a:ext cx="2150" cy="322507"/>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228EE28-6E0A-4C95-8597-8D392663C82E}"/>
                  </a:ext>
                </a:extLst>
              </p:cNvPr>
              <p:cNvCxnSpPr>
                <a:cxnSpLocks/>
              </p:cNvCxnSpPr>
              <p:nvPr/>
            </p:nvCxnSpPr>
            <p:spPr>
              <a:xfrm flipH="1" flipV="1">
                <a:off x="6280484" y="2771623"/>
                <a:ext cx="316327" cy="323284"/>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ED0EA74-5EC7-4A2E-82BD-67217868254B}"/>
                  </a:ext>
                </a:extLst>
              </p:cNvPr>
              <p:cNvCxnSpPr>
                <a:cxnSpLocks/>
              </p:cNvCxnSpPr>
              <p:nvPr/>
            </p:nvCxnSpPr>
            <p:spPr>
              <a:xfrm flipV="1">
                <a:off x="5467051" y="2771623"/>
                <a:ext cx="326577" cy="322444"/>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21674A15-A0BC-42FE-A84A-FF795EE15D1C}"/>
                </a:ext>
              </a:extLst>
            </p:cNvPr>
            <p:cNvSpPr txBox="1"/>
            <p:nvPr/>
          </p:nvSpPr>
          <p:spPr>
            <a:xfrm>
              <a:off x="7607191" y="4353361"/>
              <a:ext cx="553357" cy="276998"/>
            </a:xfrm>
            <a:prstGeom prst="rect">
              <a:avLst/>
            </a:prstGeom>
            <a:noFill/>
          </p:spPr>
          <p:txBody>
            <a:bodyPr wrap="none" rtlCol="0">
              <a:spAutoFit/>
            </a:bodyPr>
            <a:lstStyle/>
            <a:p>
              <a:pPr algn="ctr"/>
              <a:r>
                <a:rPr lang="en-GB" sz="1200" b="1" dirty="0">
                  <a:latin typeface="Raleway" panose="020B0503030101060003" pitchFamily="34" charset="0"/>
                </a:rPr>
                <a:t>Time</a:t>
              </a:r>
            </a:p>
          </p:txBody>
        </p:sp>
        <p:pic>
          <p:nvPicPr>
            <p:cNvPr id="15" name="Graphic 14" descr="Clock with solid fill">
              <a:extLst>
                <a:ext uri="{FF2B5EF4-FFF2-40B4-BE49-F238E27FC236}">
                  <a16:creationId xmlns:a16="http://schemas.microsoft.com/office/drawing/2014/main" id="{06DA6BFA-E4D9-44C2-AE39-EC5F75790E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3277" y="4221265"/>
              <a:ext cx="216879" cy="194696"/>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B82E-B5DF-4DBC-87A5-499E4F0E417D}"/>
              </a:ext>
            </a:extLst>
          </p:cNvPr>
          <p:cNvSpPr>
            <a:spLocks noGrp="1"/>
          </p:cNvSpPr>
          <p:nvPr>
            <p:ph type="title"/>
          </p:nvPr>
        </p:nvSpPr>
        <p:spPr>
          <a:xfrm>
            <a:off x="4690768" y="61306"/>
            <a:ext cx="4749178" cy="1325563"/>
          </a:xfrm>
        </p:spPr>
        <p:txBody>
          <a:bodyPr/>
          <a:lstStyle/>
          <a:p>
            <a:r>
              <a:rPr lang="en-GB" dirty="0"/>
              <a:t>…or Bottom Up?</a:t>
            </a:r>
          </a:p>
        </p:txBody>
      </p:sp>
      <p:sp>
        <p:nvSpPr>
          <p:cNvPr id="3" name="Content Placeholder 2">
            <a:extLst>
              <a:ext uri="{FF2B5EF4-FFF2-40B4-BE49-F238E27FC236}">
                <a16:creationId xmlns:a16="http://schemas.microsoft.com/office/drawing/2014/main" id="{4EC3DBB1-4388-40C9-A6AF-7FE2859A4625}"/>
              </a:ext>
            </a:extLst>
          </p:cNvPr>
          <p:cNvSpPr>
            <a:spLocks noGrp="1"/>
          </p:cNvSpPr>
          <p:nvPr>
            <p:ph idx="1"/>
          </p:nvPr>
        </p:nvSpPr>
        <p:spPr>
          <a:xfrm>
            <a:off x="169986" y="2316308"/>
            <a:ext cx="6294476" cy="4438441"/>
          </a:xfrm>
        </p:spPr>
        <p:txBody>
          <a:bodyPr>
            <a:normAutofit fontScale="85000" lnSpcReduction="20000"/>
          </a:bodyPr>
          <a:lstStyle/>
          <a:p>
            <a:pPr marL="0" indent="0">
              <a:buNone/>
            </a:pPr>
            <a:r>
              <a:rPr lang="en-US" b="1" dirty="0"/>
              <a:t>The Bottom Up approach: </a:t>
            </a:r>
          </a:p>
          <a:p>
            <a:r>
              <a:rPr lang="en-US" dirty="0"/>
              <a:t>Project managers and planning/cost engineers prepare the budget based on a detailed analysis of all the resources required for the project tasks</a:t>
            </a:r>
          </a:p>
          <a:p>
            <a:r>
              <a:rPr lang="en-US" dirty="0"/>
              <a:t>Once prepared, the project budget is passed up the chain of command for review and approval</a:t>
            </a:r>
          </a:p>
          <a:p>
            <a:r>
              <a:rPr lang="en-US" dirty="0"/>
              <a:t>By definition bottom-up budgets tend to be more accurate and can have a positive impact on project morale because staff have played an active role in the budgeting process (rather than having a budget imposed on them from above)</a:t>
            </a:r>
          </a:p>
        </p:txBody>
      </p:sp>
      <p:sp>
        <p:nvSpPr>
          <p:cNvPr id="10" name="TextBox 9">
            <a:extLst>
              <a:ext uri="{FF2B5EF4-FFF2-40B4-BE49-F238E27FC236}">
                <a16:creationId xmlns:a16="http://schemas.microsoft.com/office/drawing/2014/main" id="{E2303C20-0C4B-407E-9BE0-F729BF280F7C}"/>
              </a:ext>
            </a:extLst>
          </p:cNvPr>
          <p:cNvSpPr txBox="1"/>
          <p:nvPr/>
        </p:nvSpPr>
        <p:spPr>
          <a:xfrm>
            <a:off x="8079258" y="5337517"/>
            <a:ext cx="2363083" cy="369332"/>
          </a:xfrm>
          <a:prstGeom prst="rect">
            <a:avLst/>
          </a:prstGeom>
          <a:noFill/>
        </p:spPr>
        <p:txBody>
          <a:bodyPr wrap="none" rtlCol="0">
            <a:spAutoFit/>
          </a:bodyPr>
          <a:lstStyle/>
          <a:p>
            <a:r>
              <a:rPr lang="en-GB" dirty="0"/>
              <a:t>(Maylor, 2017, pp. 177)</a:t>
            </a:r>
          </a:p>
        </p:txBody>
      </p:sp>
      <p:pic>
        <p:nvPicPr>
          <p:cNvPr id="11" name="Picture 10" descr="Bottom up">
            <a:extLst>
              <a:ext uri="{FF2B5EF4-FFF2-40B4-BE49-F238E27FC236}">
                <a16:creationId xmlns:a16="http://schemas.microsoft.com/office/drawing/2014/main" id="{01FEAB43-8612-47C5-A705-C13A9D920041}"/>
              </a:ext>
            </a:extLst>
          </p:cNvPr>
          <p:cNvPicPr>
            <a:picLocks noChangeAspect="1"/>
          </p:cNvPicPr>
          <p:nvPr/>
        </p:nvPicPr>
        <p:blipFill>
          <a:blip r:embed="rId2"/>
          <a:stretch>
            <a:fillRect/>
          </a:stretch>
        </p:blipFill>
        <p:spPr>
          <a:xfrm>
            <a:off x="6563329" y="2728259"/>
            <a:ext cx="5499326" cy="2532717"/>
          </a:xfrm>
          <a:prstGeom prst="rect">
            <a:avLst/>
          </a:prstGeom>
        </p:spPr>
      </p:pic>
      <p:grpSp>
        <p:nvGrpSpPr>
          <p:cNvPr id="12" name="Group 11" descr="Cost&#10;Plan Cost Management&#10;Estimate Costs&#10;Determine Budget&#10;">
            <a:extLst>
              <a:ext uri="{FF2B5EF4-FFF2-40B4-BE49-F238E27FC236}">
                <a16:creationId xmlns:a16="http://schemas.microsoft.com/office/drawing/2014/main" id="{69F6B307-ABA9-44FF-8AD2-AC22996C3B43}"/>
              </a:ext>
            </a:extLst>
          </p:cNvPr>
          <p:cNvGrpSpPr/>
          <p:nvPr/>
        </p:nvGrpSpPr>
        <p:grpSpPr>
          <a:xfrm>
            <a:off x="1603524" y="77899"/>
            <a:ext cx="3581168" cy="2099863"/>
            <a:chOff x="6312563" y="4221265"/>
            <a:chExt cx="3581168" cy="2099863"/>
          </a:xfrm>
        </p:grpSpPr>
        <p:sp>
          <p:nvSpPr>
            <p:cNvPr id="13" name="TextBox 12">
              <a:extLst>
                <a:ext uri="{FF2B5EF4-FFF2-40B4-BE49-F238E27FC236}">
                  <a16:creationId xmlns:a16="http://schemas.microsoft.com/office/drawing/2014/main" id="{ADBCEF32-DFA8-4E2F-B8F8-452FB4B0722A}"/>
                </a:ext>
              </a:extLst>
            </p:cNvPr>
            <p:cNvSpPr txBox="1"/>
            <p:nvPr/>
          </p:nvSpPr>
          <p:spPr>
            <a:xfrm>
              <a:off x="7309853" y="5443965"/>
              <a:ext cx="2583878" cy="877163"/>
            </a:xfrm>
            <a:prstGeom prst="rect">
              <a:avLst/>
            </a:prstGeom>
            <a:noFill/>
          </p:spPr>
          <p:txBody>
            <a:bodyPr wrap="square">
              <a:spAutoFit/>
            </a:bodyPr>
            <a:lstStyle/>
            <a:p>
              <a:r>
                <a:rPr lang="en-GB" sz="1700" dirty="0">
                  <a:latin typeface="Raleway" panose="020B0503030101060003" pitchFamily="34" charset="0"/>
                </a:rPr>
                <a:t>Plan Cost Management</a:t>
              </a:r>
            </a:p>
            <a:p>
              <a:r>
                <a:rPr lang="en-GB" sz="1700" dirty="0">
                  <a:latin typeface="Raleway" panose="020B0503030101060003" pitchFamily="34" charset="0"/>
                </a:rPr>
                <a:t>Estimate Costs</a:t>
              </a:r>
            </a:p>
            <a:p>
              <a:r>
                <a:rPr lang="en-GB" sz="1700" dirty="0">
                  <a:latin typeface="Raleway" panose="020B0503030101060003" pitchFamily="34" charset="0"/>
                </a:rPr>
                <a:t>Determine Budget</a:t>
              </a:r>
            </a:p>
          </p:txBody>
        </p:sp>
        <p:grpSp>
          <p:nvGrpSpPr>
            <p:cNvPr id="14" name="Group 13" descr="Project Management Triangle: Time, Cost, Quality and Scope">
              <a:extLst>
                <a:ext uri="{FF2B5EF4-FFF2-40B4-BE49-F238E27FC236}">
                  <a16:creationId xmlns:a16="http://schemas.microsoft.com/office/drawing/2014/main" id="{5E4EA63B-255E-4E36-B0BA-99CE40F7738B}"/>
                </a:ext>
              </a:extLst>
            </p:cNvPr>
            <p:cNvGrpSpPr/>
            <p:nvPr/>
          </p:nvGrpSpPr>
          <p:grpSpPr>
            <a:xfrm>
              <a:off x="6312563" y="4589505"/>
              <a:ext cx="2491438" cy="1368145"/>
              <a:chOff x="3822265" y="2206380"/>
              <a:chExt cx="3567938" cy="1925078"/>
            </a:xfrm>
          </p:grpSpPr>
          <p:sp>
            <p:nvSpPr>
              <p:cNvPr id="17" name="Isosceles Triangle 16">
                <a:extLst>
                  <a:ext uri="{FF2B5EF4-FFF2-40B4-BE49-F238E27FC236}">
                    <a16:creationId xmlns:a16="http://schemas.microsoft.com/office/drawing/2014/main" id="{6F1347DD-9E9C-4B3B-BE46-E5C20A8F67CF}"/>
                  </a:ext>
                </a:extLst>
              </p:cNvPr>
              <p:cNvSpPr/>
              <p:nvPr/>
            </p:nvSpPr>
            <p:spPr>
              <a:xfrm>
                <a:off x="5389353" y="2206380"/>
                <a:ext cx="1266778" cy="930869"/>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sz="1200" b="1" dirty="0">
                  <a:latin typeface="Raleway" panose="020B0503030101060003" pitchFamily="34" charset="0"/>
                </a:endParaRPr>
              </a:p>
            </p:txBody>
          </p:sp>
          <p:grpSp>
            <p:nvGrpSpPr>
              <p:cNvPr id="18" name="Group 17" descr="Scope">
                <a:extLst>
                  <a:ext uri="{FF2B5EF4-FFF2-40B4-BE49-F238E27FC236}">
                    <a16:creationId xmlns:a16="http://schemas.microsoft.com/office/drawing/2014/main" id="{028AF616-B3C0-4FD2-820C-D4FCA91CA30F}"/>
                  </a:ext>
                </a:extLst>
              </p:cNvPr>
              <p:cNvGrpSpPr/>
              <p:nvPr/>
            </p:nvGrpSpPr>
            <p:grpSpPr>
              <a:xfrm>
                <a:off x="6460014" y="2938875"/>
                <a:ext cx="930189" cy="601292"/>
                <a:chOff x="7873280" y="4755914"/>
                <a:chExt cx="3029982" cy="2220563"/>
              </a:xfrm>
            </p:grpSpPr>
            <p:sp>
              <p:nvSpPr>
                <p:cNvPr id="28" name="TextBox 27">
                  <a:extLst>
                    <a:ext uri="{FF2B5EF4-FFF2-40B4-BE49-F238E27FC236}">
                      <a16:creationId xmlns:a16="http://schemas.microsoft.com/office/drawing/2014/main" id="{7B2F8CA8-7710-46D8-9B8A-5F2940EE807B}"/>
                    </a:ext>
                  </a:extLst>
                </p:cNvPr>
                <p:cNvSpPr txBox="1"/>
                <p:nvPr/>
              </p:nvSpPr>
              <p:spPr>
                <a:xfrm>
                  <a:off x="7873280" y="5537109"/>
                  <a:ext cx="3029982" cy="1439368"/>
                </a:xfrm>
                <a:prstGeom prst="rect">
                  <a:avLst/>
                </a:prstGeom>
                <a:noFill/>
              </p:spPr>
              <p:txBody>
                <a:bodyPr wrap="none" rtlCol="0">
                  <a:spAutoFit/>
                </a:bodyPr>
                <a:lstStyle/>
                <a:p>
                  <a:r>
                    <a:rPr lang="en-GB" sz="1200" b="1" dirty="0">
                      <a:latin typeface="Raleway" panose="020B0503030101060003" pitchFamily="34" charset="0"/>
                    </a:rPr>
                    <a:t>Scope</a:t>
                  </a:r>
                </a:p>
              </p:txBody>
            </p:sp>
            <p:pic>
              <p:nvPicPr>
                <p:cNvPr id="29" name="Graphic 28" descr="Target outline">
                  <a:extLst>
                    <a:ext uri="{FF2B5EF4-FFF2-40B4-BE49-F238E27FC236}">
                      <a16:creationId xmlns:a16="http://schemas.microsoft.com/office/drawing/2014/main" id="{78947828-3C2B-4BAE-B0E1-1B02E2460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14505" y="4755914"/>
                  <a:ext cx="1205342" cy="1205337"/>
                </a:xfrm>
                <a:prstGeom prst="rect">
                  <a:avLst/>
                </a:prstGeom>
              </p:spPr>
            </p:pic>
          </p:grpSp>
          <p:grpSp>
            <p:nvGrpSpPr>
              <p:cNvPr id="19" name="Group 18" descr="Cost">
                <a:extLst>
                  <a:ext uri="{FF2B5EF4-FFF2-40B4-BE49-F238E27FC236}">
                    <a16:creationId xmlns:a16="http://schemas.microsoft.com/office/drawing/2014/main" id="{5588BB5B-1EE4-4D5B-B611-77D107952D5F}"/>
                  </a:ext>
                </a:extLst>
              </p:cNvPr>
              <p:cNvGrpSpPr/>
              <p:nvPr/>
            </p:nvGrpSpPr>
            <p:grpSpPr>
              <a:xfrm>
                <a:off x="3822265" y="2483616"/>
                <a:ext cx="1605104" cy="1647842"/>
                <a:chOff x="-813582" y="3074666"/>
                <a:chExt cx="5228423" cy="6085471"/>
              </a:xfrm>
            </p:grpSpPr>
            <p:sp>
              <p:nvSpPr>
                <p:cNvPr id="26" name="TextBox 25">
                  <a:extLst>
                    <a:ext uri="{FF2B5EF4-FFF2-40B4-BE49-F238E27FC236}">
                      <a16:creationId xmlns:a16="http://schemas.microsoft.com/office/drawing/2014/main" id="{221C711D-7860-4241-8334-3FD05F98DE02}"/>
                    </a:ext>
                  </a:extLst>
                </p:cNvPr>
                <p:cNvSpPr txBox="1"/>
                <p:nvPr/>
              </p:nvSpPr>
              <p:spPr>
                <a:xfrm>
                  <a:off x="-813582" y="5321813"/>
                  <a:ext cx="5228423" cy="3838324"/>
                </a:xfrm>
                <a:prstGeom prst="rect">
                  <a:avLst/>
                </a:prstGeom>
                <a:noFill/>
              </p:spPr>
              <p:txBody>
                <a:bodyPr wrap="none" rtlCol="0">
                  <a:spAutoFit/>
                </a:bodyPr>
                <a:lstStyle/>
                <a:p>
                  <a:r>
                    <a:rPr lang="en-GB" sz="2400" b="1" dirty="0">
                      <a:latin typeface="Raleway" panose="020B0503030101060003" pitchFamily="34" charset="0"/>
                    </a:rPr>
                    <a:t>Cost </a:t>
                  </a:r>
                </a:p>
                <a:p>
                  <a:r>
                    <a:rPr lang="en-GB" b="1" dirty="0">
                      <a:latin typeface="Raleway" panose="020B0503030101060003" pitchFamily="34" charset="0"/>
                    </a:rPr>
                    <a:t>(week 6)</a:t>
                  </a:r>
                  <a:endParaRPr lang="en-GB" sz="2400" b="1" dirty="0">
                    <a:latin typeface="Raleway" panose="020B0503030101060003" pitchFamily="34" charset="0"/>
                  </a:endParaRPr>
                </a:p>
              </p:txBody>
            </p:sp>
            <p:pic>
              <p:nvPicPr>
                <p:cNvPr id="27" name="Graphic 26" descr="Money outline">
                  <a:extLst>
                    <a:ext uri="{FF2B5EF4-FFF2-40B4-BE49-F238E27FC236}">
                      <a16:creationId xmlns:a16="http://schemas.microsoft.com/office/drawing/2014/main" id="{4588BB88-7940-41C2-9984-D80D493E78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275" y="3074666"/>
                  <a:ext cx="2210206" cy="2755809"/>
                </a:xfrm>
                <a:prstGeom prst="rect">
                  <a:avLst/>
                </a:prstGeom>
              </p:spPr>
            </p:pic>
          </p:grpSp>
          <p:grpSp>
            <p:nvGrpSpPr>
              <p:cNvPr id="20" name="Group 19" descr="Quality">
                <a:extLst>
                  <a:ext uri="{FF2B5EF4-FFF2-40B4-BE49-F238E27FC236}">
                    <a16:creationId xmlns:a16="http://schemas.microsoft.com/office/drawing/2014/main" id="{8CFB8EE6-9B9B-4E0B-9F73-C3DEEB6F7D8A}"/>
                  </a:ext>
                </a:extLst>
              </p:cNvPr>
              <p:cNvGrpSpPr/>
              <p:nvPr/>
            </p:nvGrpSpPr>
            <p:grpSpPr>
              <a:xfrm>
                <a:off x="5566114" y="2528890"/>
                <a:ext cx="1022014" cy="671778"/>
                <a:chOff x="4788532" y="3472671"/>
                <a:chExt cx="3329086" cy="2480858"/>
              </a:xfrm>
            </p:grpSpPr>
            <p:pic>
              <p:nvPicPr>
                <p:cNvPr id="24" name="Graphic 23" descr="Clipboard Checked outline">
                  <a:extLst>
                    <a:ext uri="{FF2B5EF4-FFF2-40B4-BE49-F238E27FC236}">
                      <a16:creationId xmlns:a16="http://schemas.microsoft.com/office/drawing/2014/main" id="{A720F9D3-D8D6-472D-A988-0F3BBD044B8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2037" y="3472671"/>
                  <a:ext cx="1301799" cy="1301799"/>
                </a:xfrm>
                <a:prstGeom prst="rect">
                  <a:avLst/>
                </a:prstGeom>
              </p:spPr>
            </p:pic>
            <p:sp>
              <p:nvSpPr>
                <p:cNvPr id="25" name="TextBox 24">
                  <a:extLst>
                    <a:ext uri="{FF2B5EF4-FFF2-40B4-BE49-F238E27FC236}">
                      <a16:creationId xmlns:a16="http://schemas.microsoft.com/office/drawing/2014/main" id="{D4BDAF1E-9BFA-4191-97A2-DAF0C389D373}"/>
                    </a:ext>
                  </a:extLst>
                </p:cNvPr>
                <p:cNvSpPr txBox="1"/>
                <p:nvPr/>
              </p:nvSpPr>
              <p:spPr>
                <a:xfrm>
                  <a:off x="4788532" y="4514166"/>
                  <a:ext cx="3329086" cy="1439363"/>
                </a:xfrm>
                <a:prstGeom prst="rect">
                  <a:avLst/>
                </a:prstGeom>
                <a:noFill/>
              </p:spPr>
              <p:txBody>
                <a:bodyPr wrap="none" rtlCol="0">
                  <a:spAutoFit/>
                </a:bodyPr>
                <a:lstStyle/>
                <a:p>
                  <a:r>
                    <a:rPr lang="en-GB" sz="1200" b="1" dirty="0">
                      <a:solidFill>
                        <a:srgbClr val="FFFFFF"/>
                      </a:solidFill>
                      <a:latin typeface="Raleway" panose="020B0503030101060003" pitchFamily="34" charset="0"/>
                    </a:rPr>
                    <a:t>Quality</a:t>
                  </a:r>
                </a:p>
              </p:txBody>
            </p:sp>
          </p:grpSp>
          <p:cxnSp>
            <p:nvCxnSpPr>
              <p:cNvPr id="21" name="Straight Arrow Connector 20">
                <a:extLst>
                  <a:ext uri="{FF2B5EF4-FFF2-40B4-BE49-F238E27FC236}">
                    <a16:creationId xmlns:a16="http://schemas.microsoft.com/office/drawing/2014/main" id="{0E7AE33C-33CA-4E06-94C8-85A3036A470F}"/>
                  </a:ext>
                </a:extLst>
              </p:cNvPr>
              <p:cNvCxnSpPr>
                <a:cxnSpLocks/>
                <a:stCxn id="17" idx="0"/>
                <a:endCxn id="24" idx="0"/>
              </p:cNvCxnSpPr>
              <p:nvPr/>
            </p:nvCxnSpPr>
            <p:spPr>
              <a:xfrm>
                <a:off x="6022742" y="2206380"/>
                <a:ext cx="2150" cy="322507"/>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078CB8-EAA4-41F6-B763-62A84CC5CAD8}"/>
                  </a:ext>
                </a:extLst>
              </p:cNvPr>
              <p:cNvCxnSpPr>
                <a:cxnSpLocks/>
              </p:cNvCxnSpPr>
              <p:nvPr/>
            </p:nvCxnSpPr>
            <p:spPr>
              <a:xfrm flipH="1" flipV="1">
                <a:off x="6280484" y="2771623"/>
                <a:ext cx="316327" cy="323284"/>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8716A49-B91D-427F-BC5C-F6056BBAF99D}"/>
                  </a:ext>
                </a:extLst>
              </p:cNvPr>
              <p:cNvCxnSpPr>
                <a:cxnSpLocks/>
              </p:cNvCxnSpPr>
              <p:nvPr/>
            </p:nvCxnSpPr>
            <p:spPr>
              <a:xfrm flipV="1">
                <a:off x="5467051" y="2771623"/>
                <a:ext cx="326577" cy="322444"/>
              </a:xfrm>
              <a:prstGeom prst="straightConnector1">
                <a:avLst/>
              </a:prstGeom>
              <a:ln w="190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9B68E12-703F-4FD1-9D69-84FF369F31C1}"/>
                </a:ext>
              </a:extLst>
            </p:cNvPr>
            <p:cNvSpPr txBox="1"/>
            <p:nvPr/>
          </p:nvSpPr>
          <p:spPr>
            <a:xfrm>
              <a:off x="7607191" y="4353361"/>
              <a:ext cx="553357" cy="276998"/>
            </a:xfrm>
            <a:prstGeom prst="rect">
              <a:avLst/>
            </a:prstGeom>
            <a:noFill/>
          </p:spPr>
          <p:txBody>
            <a:bodyPr wrap="none" rtlCol="0">
              <a:spAutoFit/>
            </a:bodyPr>
            <a:lstStyle/>
            <a:p>
              <a:pPr algn="ctr"/>
              <a:r>
                <a:rPr lang="en-GB" sz="1200" b="1" dirty="0">
                  <a:latin typeface="Raleway" panose="020B0503030101060003" pitchFamily="34" charset="0"/>
                </a:rPr>
                <a:t>Time</a:t>
              </a:r>
            </a:p>
          </p:txBody>
        </p:sp>
        <p:pic>
          <p:nvPicPr>
            <p:cNvPr id="16" name="Graphic 15" descr="Clock with solid fill">
              <a:extLst>
                <a:ext uri="{FF2B5EF4-FFF2-40B4-BE49-F238E27FC236}">
                  <a16:creationId xmlns:a16="http://schemas.microsoft.com/office/drawing/2014/main" id="{2CD0E7E4-BEB5-49E7-8AAE-4C843BA0FB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73277" y="4221265"/>
              <a:ext cx="216879" cy="194696"/>
            </a:xfrm>
            <a:prstGeom prst="rect">
              <a:avLst/>
            </a:prstGeom>
          </p:spPr>
        </p:pic>
      </p:grpSp>
    </p:spTree>
    <p:extLst>
      <p:ext uri="{BB962C8B-B14F-4D97-AF65-F5344CB8AC3E}">
        <p14:creationId xmlns:p14="http://schemas.microsoft.com/office/powerpoint/2010/main" val="1003483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44298" y="61306"/>
            <a:ext cx="7010335" cy="1325563"/>
          </a:xfrm>
        </p:spPr>
        <p:txBody>
          <a:bodyPr>
            <a:normAutofit/>
          </a:bodyPr>
          <a:lstStyle/>
          <a:p>
            <a:r>
              <a:rPr lang="en-US" altLang="en-US" dirty="0"/>
              <a:t>Project resourcing and budgeting</a:t>
            </a:r>
          </a:p>
        </p:txBody>
      </p:sp>
      <p:sp>
        <p:nvSpPr>
          <p:cNvPr id="6147" name="Rectangle 3"/>
          <p:cNvSpPr>
            <a:spLocks noGrp="1" noChangeArrowheads="1"/>
          </p:cNvSpPr>
          <p:nvPr>
            <p:ph idx="1"/>
          </p:nvPr>
        </p:nvSpPr>
        <p:spPr/>
        <p:txBody>
          <a:bodyPr>
            <a:normAutofit lnSpcReduction="10000"/>
          </a:bodyPr>
          <a:lstStyle/>
          <a:p>
            <a:pPr marL="457200" indent="-457200"/>
            <a:r>
              <a:rPr lang="en-GB" altLang="en-US" dirty="0"/>
              <a:t>Once a project plan has been drafted (but not finalised), resources can be estimated and attached to the project tasks</a:t>
            </a:r>
          </a:p>
          <a:p>
            <a:pPr marL="457200" indent="-457200"/>
            <a:r>
              <a:rPr lang="en-GB" altLang="en-US" dirty="0"/>
              <a:t>The specific quantity of each resource must be defined and the market cost ascertained</a:t>
            </a:r>
          </a:p>
          <a:p>
            <a:pPr marL="457200" indent="-457200"/>
            <a:r>
              <a:rPr lang="en-GB" altLang="en-US" dirty="0"/>
              <a:t>Once this exercise is complete, managers can use resource-based budgeting to develop a detailed “bottom up” budget for the entire project.</a:t>
            </a:r>
          </a:p>
          <a:p>
            <a:pPr marL="457200" indent="-457200"/>
            <a:r>
              <a:rPr lang="en-GB" altLang="en-US" dirty="0"/>
              <a:t>This can be circulated amongst the team </a:t>
            </a:r>
            <a:br>
              <a:rPr lang="en-GB" altLang="en-US" dirty="0"/>
            </a:br>
            <a:r>
              <a:rPr lang="en-GB" altLang="en-US" dirty="0"/>
              <a:t>- and often further savings and efficiencies</a:t>
            </a:r>
            <a:br>
              <a:rPr lang="en-GB" altLang="en-US" dirty="0"/>
            </a:br>
            <a:r>
              <a:rPr lang="en-GB" altLang="en-US" dirty="0"/>
              <a:t>can be identified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E43C7E-D7EC-43EF-876E-A83ED4D0482E}"/>
              </a:ext>
            </a:extLst>
          </p:cNvPr>
          <p:cNvSpPr>
            <a:spLocks noGrp="1"/>
          </p:cNvSpPr>
          <p:nvPr>
            <p:ph type="title"/>
          </p:nvPr>
        </p:nvSpPr>
        <p:spPr/>
        <p:txBody>
          <a:bodyPr>
            <a:normAutofit/>
          </a:bodyPr>
          <a:lstStyle/>
          <a:p>
            <a:r>
              <a:rPr lang="en-US" dirty="0"/>
              <a:t>Resource based budgeting </a:t>
            </a:r>
            <a:br>
              <a:rPr lang="en-US" dirty="0"/>
            </a:br>
            <a:r>
              <a:rPr lang="en-US" dirty="0"/>
              <a:t>– process summary</a:t>
            </a:r>
            <a:endParaRPr lang="en-GB" dirty="0"/>
          </a:p>
        </p:txBody>
      </p:sp>
      <p:sp>
        <p:nvSpPr>
          <p:cNvPr id="7170" name="Rectangle 2"/>
          <p:cNvSpPr>
            <a:spLocks noGrp="1" noChangeArrowheads="1"/>
          </p:cNvSpPr>
          <p:nvPr>
            <p:ph idx="1"/>
          </p:nvPr>
        </p:nvSpPr>
        <p:spPr>
          <a:xfrm>
            <a:off x="838200" y="1825625"/>
            <a:ext cx="10515600" cy="4351338"/>
          </a:xfrm>
        </p:spPr>
        <p:txBody>
          <a:bodyPr vert="horz" lIns="90488" tIns="44450" rIns="90488" bIns="44450" rtlCol="0">
            <a:normAutofit fontScale="92500" lnSpcReduction="10000"/>
          </a:bodyPr>
          <a:lstStyle/>
          <a:p>
            <a:r>
              <a:rPr lang="en-US" dirty="0"/>
              <a:t>A task-based project plan is assumed to have been drafted (if not </a:t>
            </a:r>
            <a:r>
              <a:rPr lang="en-US" dirty="0" err="1"/>
              <a:t>finalised</a:t>
            </a:r>
            <a:r>
              <a:rPr lang="en-US" dirty="0"/>
              <a:t>):</a:t>
            </a:r>
          </a:p>
          <a:p>
            <a:r>
              <a:rPr lang="en-US" dirty="0"/>
              <a:t>Identify all significant resources required for the project</a:t>
            </a:r>
          </a:p>
          <a:p>
            <a:r>
              <a:rPr lang="en-US" dirty="0"/>
              <a:t>Go through the project task by task and allocate the resources required for each task</a:t>
            </a:r>
          </a:p>
          <a:p>
            <a:r>
              <a:rPr lang="en-US" dirty="0"/>
              <a:t>Estimate the quantities required for each resource on each task (consider whether fixed or time-related – this matters!)</a:t>
            </a:r>
          </a:p>
          <a:p>
            <a:r>
              <a:rPr lang="en-US" dirty="0"/>
              <a:t>Determine the cost of each resource (fixed or time-related?)</a:t>
            </a:r>
          </a:p>
          <a:p>
            <a:r>
              <a:rPr lang="en-US" dirty="0"/>
              <a:t>Calculate total resource costs by task</a:t>
            </a:r>
          </a:p>
          <a:p>
            <a:r>
              <a:rPr lang="en-US" dirty="0"/>
              <a:t>Aggregate for the overall project budget</a:t>
            </a:r>
          </a:p>
          <a:p>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151313" y="1844675"/>
            <a:ext cx="4176712" cy="433388"/>
          </a:xfrm>
          <a:prstGeom prst="rect">
            <a:avLst/>
          </a:prstGeom>
          <a:solidFill>
            <a:srgbClr val="FFFF99"/>
          </a:solidFill>
          <a:ln w="12700">
            <a:solidFill>
              <a:schemeClr val="tx1"/>
            </a:solidFill>
            <a:miter lim="800000"/>
            <a:headEnd type="none" w="sm" len="sm"/>
            <a:tailEnd type="none" w="sm" len="sm"/>
          </a:ln>
        </p:spPr>
        <p:txBody>
          <a:bodyPr wrap="none" anchor="ct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algn="ctr" eaLnBrk="1" hangingPunct="1">
              <a:spcBef>
                <a:spcPct val="0"/>
              </a:spcBef>
              <a:buClrTx/>
              <a:buFontTx/>
              <a:buNone/>
            </a:pPr>
            <a:r>
              <a:rPr lang="en-GB" altLang="en-US" sz="2000">
                <a:latin typeface="Raleway" panose="020B0503030101060003" pitchFamily="34" charset="0"/>
              </a:rPr>
              <a:t>10 days duration</a:t>
            </a:r>
            <a:endParaRPr lang="en-GB" altLang="en-US" sz="2000" dirty="0">
              <a:latin typeface="Raleway" panose="020B0503030101060003" pitchFamily="34" charset="0"/>
            </a:endParaRPr>
          </a:p>
        </p:txBody>
      </p:sp>
      <p:sp>
        <p:nvSpPr>
          <p:cNvPr id="8195" name="Text Box 3"/>
          <p:cNvSpPr txBox="1">
            <a:spLocks noChangeArrowheads="1"/>
          </p:cNvSpPr>
          <p:nvPr/>
        </p:nvSpPr>
        <p:spPr bwMode="auto">
          <a:xfrm>
            <a:off x="1988458" y="1819682"/>
            <a:ext cx="20986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dirty="0">
                <a:latin typeface="Raleway" panose="020B0503030101060003" pitchFamily="34" charset="0"/>
              </a:rPr>
              <a:t>System Training</a:t>
            </a:r>
          </a:p>
        </p:txBody>
      </p:sp>
      <p:sp>
        <p:nvSpPr>
          <p:cNvPr id="8197" name="Text Box 5"/>
          <p:cNvSpPr txBox="1">
            <a:spLocks noChangeArrowheads="1"/>
          </p:cNvSpPr>
          <p:nvPr/>
        </p:nvSpPr>
        <p:spPr bwMode="auto">
          <a:xfrm>
            <a:off x="2351088" y="3070226"/>
            <a:ext cx="22749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2 Trainers</a:t>
            </a:r>
          </a:p>
          <a:p>
            <a:pPr eaLnBrk="1" hangingPunct="1">
              <a:spcBef>
                <a:spcPct val="0"/>
              </a:spcBef>
              <a:buClrTx/>
              <a:buFontTx/>
              <a:buNone/>
            </a:pPr>
            <a:r>
              <a:rPr lang="en-GB" altLang="en-US" sz="2000">
                <a:latin typeface="Raleway" panose="020B0503030101060003" pitchFamily="34" charset="0"/>
              </a:rPr>
              <a:t>Required</a:t>
            </a:r>
          </a:p>
          <a:p>
            <a:pPr eaLnBrk="1" hangingPunct="1">
              <a:spcBef>
                <a:spcPct val="0"/>
              </a:spcBef>
              <a:buClrTx/>
              <a:buFontTx/>
              <a:buNone/>
            </a:pPr>
            <a:r>
              <a:rPr lang="en-GB" altLang="en-US" sz="2000">
                <a:latin typeface="Raleway" panose="020B0503030101060003" pitchFamily="34" charset="0"/>
              </a:rPr>
              <a:t>@ EUR 1,800/day</a:t>
            </a:r>
          </a:p>
          <a:p>
            <a:pPr eaLnBrk="1" hangingPunct="1">
              <a:spcBef>
                <a:spcPct val="0"/>
              </a:spcBef>
              <a:buClrTx/>
              <a:buFontTx/>
              <a:buNone/>
            </a:pPr>
            <a:r>
              <a:rPr lang="en-GB" altLang="en-US" sz="2000">
                <a:latin typeface="Raleway" panose="020B0503030101060003" pitchFamily="34" charset="0"/>
              </a:rPr>
              <a:t>each</a:t>
            </a:r>
          </a:p>
        </p:txBody>
      </p:sp>
      <p:sp>
        <p:nvSpPr>
          <p:cNvPr id="8198" name="Text Box 6"/>
          <p:cNvSpPr txBox="1">
            <a:spLocks noChangeArrowheads="1"/>
          </p:cNvSpPr>
          <p:nvPr/>
        </p:nvSpPr>
        <p:spPr bwMode="auto">
          <a:xfrm>
            <a:off x="4151313" y="4221163"/>
            <a:ext cx="24897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Training materials</a:t>
            </a:r>
          </a:p>
          <a:p>
            <a:pPr eaLnBrk="1" hangingPunct="1">
              <a:spcBef>
                <a:spcPct val="0"/>
              </a:spcBef>
              <a:buClrTx/>
              <a:buFontTx/>
              <a:buNone/>
            </a:pPr>
            <a:r>
              <a:rPr lang="en-GB" altLang="en-US" sz="2000">
                <a:latin typeface="Raleway" panose="020B0503030101060003" pitchFamily="34" charset="0"/>
              </a:rPr>
              <a:t>Required: total cost</a:t>
            </a:r>
          </a:p>
          <a:p>
            <a:pPr eaLnBrk="1" hangingPunct="1">
              <a:spcBef>
                <a:spcPct val="0"/>
              </a:spcBef>
              <a:buClrTx/>
              <a:buFontTx/>
              <a:buNone/>
            </a:pPr>
            <a:r>
              <a:rPr lang="en-GB" altLang="en-US" sz="2000">
                <a:latin typeface="Raleway" panose="020B0503030101060003" pitchFamily="34" charset="0"/>
              </a:rPr>
              <a:t>EUR 1,200</a:t>
            </a:r>
          </a:p>
        </p:txBody>
      </p:sp>
      <p:sp>
        <p:nvSpPr>
          <p:cNvPr id="8199" name="Text Box 7"/>
          <p:cNvSpPr txBox="1">
            <a:spLocks noChangeArrowheads="1"/>
          </p:cNvSpPr>
          <p:nvPr/>
        </p:nvSpPr>
        <p:spPr bwMode="auto">
          <a:xfrm>
            <a:off x="7175500" y="3860801"/>
            <a:ext cx="25747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Room hire in local</a:t>
            </a:r>
          </a:p>
          <a:p>
            <a:pPr eaLnBrk="1" hangingPunct="1">
              <a:spcBef>
                <a:spcPct val="0"/>
              </a:spcBef>
              <a:buClrTx/>
              <a:buFontTx/>
              <a:buNone/>
            </a:pPr>
            <a:r>
              <a:rPr lang="en-GB" altLang="en-US" sz="2000">
                <a:latin typeface="Raleway" panose="020B0503030101060003" pitchFamily="34" charset="0"/>
              </a:rPr>
              <a:t>Hotel: EUR 300/day</a:t>
            </a:r>
          </a:p>
        </p:txBody>
      </p:sp>
      <p:sp>
        <p:nvSpPr>
          <p:cNvPr id="8200" name="Text Box 8"/>
          <p:cNvSpPr txBox="1">
            <a:spLocks noChangeArrowheads="1"/>
          </p:cNvSpPr>
          <p:nvPr/>
        </p:nvSpPr>
        <p:spPr bwMode="auto">
          <a:xfrm>
            <a:off x="8543925" y="2636838"/>
            <a:ext cx="14943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IT services:</a:t>
            </a:r>
          </a:p>
          <a:p>
            <a:pPr eaLnBrk="1" hangingPunct="1">
              <a:spcBef>
                <a:spcPct val="0"/>
              </a:spcBef>
              <a:buClrTx/>
              <a:buFontTx/>
              <a:buNone/>
            </a:pPr>
            <a:r>
              <a:rPr lang="en-GB" altLang="en-US" sz="2000">
                <a:latin typeface="Raleway" panose="020B0503030101060003" pitchFamily="34" charset="0"/>
              </a:rPr>
              <a:t>Total cost</a:t>
            </a:r>
          </a:p>
          <a:p>
            <a:pPr eaLnBrk="1" hangingPunct="1">
              <a:spcBef>
                <a:spcPct val="0"/>
              </a:spcBef>
              <a:buClrTx/>
              <a:buFontTx/>
              <a:buNone/>
            </a:pPr>
            <a:r>
              <a:rPr lang="en-GB" altLang="en-US" sz="2000">
                <a:latin typeface="Raleway" panose="020B0503030101060003" pitchFamily="34" charset="0"/>
              </a:rPr>
              <a:t>EUR 500</a:t>
            </a:r>
          </a:p>
        </p:txBody>
      </p:sp>
      <p:sp>
        <p:nvSpPr>
          <p:cNvPr id="8201" name="Line 9">
            <a:extLst>
              <a:ext uri="{C183D7F6-B498-43B3-948B-1728B52AA6E4}">
                <adec:decorative xmlns:adec="http://schemas.microsoft.com/office/drawing/2017/decorative" val="1"/>
              </a:ext>
            </a:extLst>
          </p:cNvPr>
          <p:cNvSpPr>
            <a:spLocks noChangeShapeType="1"/>
          </p:cNvSpPr>
          <p:nvPr/>
        </p:nvSpPr>
        <p:spPr bwMode="auto">
          <a:xfrm flipV="1">
            <a:off x="3304572" y="2349500"/>
            <a:ext cx="1321497" cy="747443"/>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2" name="Line 10">
            <a:extLst>
              <a:ext uri="{C183D7F6-B498-43B3-948B-1728B52AA6E4}">
                <adec:decorative xmlns:adec="http://schemas.microsoft.com/office/drawing/2017/decorative" val="1"/>
              </a:ext>
            </a:extLst>
          </p:cNvPr>
          <p:cNvSpPr>
            <a:spLocks noChangeShapeType="1"/>
          </p:cNvSpPr>
          <p:nvPr/>
        </p:nvSpPr>
        <p:spPr bwMode="auto">
          <a:xfrm flipV="1">
            <a:off x="4943475" y="2403812"/>
            <a:ext cx="690658" cy="1745913"/>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3" name="Line 11">
            <a:extLst>
              <a:ext uri="{C183D7F6-B498-43B3-948B-1728B52AA6E4}">
                <adec:decorative xmlns:adec="http://schemas.microsoft.com/office/drawing/2017/decorative" val="1"/>
              </a:ext>
            </a:extLst>
          </p:cNvPr>
          <p:cNvSpPr>
            <a:spLocks noChangeShapeType="1"/>
          </p:cNvSpPr>
          <p:nvPr/>
        </p:nvSpPr>
        <p:spPr bwMode="auto">
          <a:xfrm flipH="1" flipV="1">
            <a:off x="6600825" y="2420938"/>
            <a:ext cx="863600" cy="1439862"/>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4" name="Line 12">
            <a:extLst>
              <a:ext uri="{C183D7F6-B498-43B3-948B-1728B52AA6E4}">
                <adec:decorative xmlns:adec="http://schemas.microsoft.com/office/drawing/2017/decorative" val="1"/>
              </a:ext>
            </a:extLst>
          </p:cNvPr>
          <p:cNvSpPr>
            <a:spLocks noChangeShapeType="1"/>
          </p:cNvSpPr>
          <p:nvPr/>
        </p:nvSpPr>
        <p:spPr bwMode="auto">
          <a:xfrm flipH="1" flipV="1">
            <a:off x="8392229" y="2278063"/>
            <a:ext cx="719137" cy="43180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5" name="Text Box 13"/>
          <p:cNvSpPr txBox="1">
            <a:spLocks noChangeArrowheads="1"/>
          </p:cNvSpPr>
          <p:nvPr/>
        </p:nvSpPr>
        <p:spPr bwMode="auto">
          <a:xfrm>
            <a:off x="217001" y="5380625"/>
            <a:ext cx="9174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800" dirty="0">
                <a:latin typeface="Raleway" panose="020B0503030101060003" pitchFamily="34" charset="0"/>
                <a:sym typeface="Webdings" panose="05030102010509060703" pitchFamily="18" charset="2"/>
              </a:rPr>
              <a:t> </a:t>
            </a:r>
            <a:r>
              <a:rPr lang="en-GB" altLang="en-US" sz="2800" b="1" i="1" dirty="0">
                <a:latin typeface="Raleway" panose="020B0503030101060003" pitchFamily="34" charset="0"/>
              </a:rPr>
              <a:t>What is the total budget cost in Euros for this task?</a:t>
            </a:r>
          </a:p>
        </p:txBody>
      </p:sp>
      <p:sp>
        <p:nvSpPr>
          <p:cNvPr id="8206" name="Rectangle 14"/>
          <p:cNvSpPr>
            <a:spLocks noGrp="1" noChangeArrowheads="1"/>
          </p:cNvSpPr>
          <p:nvPr>
            <p:ph type="title"/>
          </p:nvPr>
        </p:nvSpPr>
        <p:spPr>
          <a:xfrm>
            <a:off x="1661160" y="61306"/>
            <a:ext cx="7747001" cy="1325563"/>
          </a:xfrm>
          <a:noFill/>
        </p:spPr>
        <p:txBody>
          <a:bodyPr vert="horz" lIns="36000" tIns="72000" rIns="36000" bIns="0" rtlCol="0" anchor="ctr">
            <a:normAutofit/>
          </a:bodyPr>
          <a:lstStyle/>
          <a:p>
            <a:r>
              <a:rPr lang="en-US" altLang="en-US" dirty="0"/>
              <a:t>  Simple single task example</a:t>
            </a:r>
          </a:p>
        </p:txBody>
      </p:sp>
    </p:spTree>
    <p:extLst>
      <p:ext uri="{BB962C8B-B14F-4D97-AF65-F5344CB8AC3E}">
        <p14:creationId xmlns:p14="http://schemas.microsoft.com/office/powerpoint/2010/main" val="3163036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151313" y="1844675"/>
            <a:ext cx="4176712" cy="433388"/>
          </a:xfrm>
          <a:prstGeom prst="rect">
            <a:avLst/>
          </a:prstGeom>
          <a:solidFill>
            <a:srgbClr val="FFFF99"/>
          </a:solidFill>
          <a:ln w="12700">
            <a:solidFill>
              <a:schemeClr val="tx1"/>
            </a:solidFill>
            <a:miter lim="800000"/>
            <a:headEnd type="none" w="sm" len="sm"/>
            <a:tailEnd type="none" w="sm" len="sm"/>
          </a:ln>
        </p:spPr>
        <p:txBody>
          <a:bodyPr wrap="none" anchor="ct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algn="ctr" eaLnBrk="1" hangingPunct="1">
              <a:spcBef>
                <a:spcPct val="0"/>
              </a:spcBef>
              <a:buClrTx/>
              <a:buFontTx/>
              <a:buNone/>
            </a:pPr>
            <a:r>
              <a:rPr lang="en-GB" altLang="en-US" sz="2000">
                <a:latin typeface="Raleway" panose="020B0503030101060003" pitchFamily="34" charset="0"/>
              </a:rPr>
              <a:t>10 days duration</a:t>
            </a:r>
            <a:endParaRPr lang="en-GB" altLang="en-US" sz="2000" dirty="0">
              <a:latin typeface="Raleway" panose="020B0503030101060003" pitchFamily="34" charset="0"/>
            </a:endParaRPr>
          </a:p>
        </p:txBody>
      </p:sp>
      <p:sp>
        <p:nvSpPr>
          <p:cNvPr id="8195" name="Text Box 3"/>
          <p:cNvSpPr txBox="1">
            <a:spLocks noChangeArrowheads="1"/>
          </p:cNvSpPr>
          <p:nvPr/>
        </p:nvSpPr>
        <p:spPr bwMode="auto">
          <a:xfrm>
            <a:off x="1988458" y="1819682"/>
            <a:ext cx="20986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dirty="0">
                <a:latin typeface="Raleway" panose="020B0503030101060003" pitchFamily="34" charset="0"/>
              </a:rPr>
              <a:t>System Training</a:t>
            </a:r>
          </a:p>
        </p:txBody>
      </p:sp>
      <p:sp>
        <p:nvSpPr>
          <p:cNvPr id="8197" name="Text Box 5"/>
          <p:cNvSpPr txBox="1">
            <a:spLocks noChangeArrowheads="1"/>
          </p:cNvSpPr>
          <p:nvPr/>
        </p:nvSpPr>
        <p:spPr bwMode="auto">
          <a:xfrm>
            <a:off x="2351088" y="3070226"/>
            <a:ext cx="22749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2 Trainers</a:t>
            </a:r>
          </a:p>
          <a:p>
            <a:pPr eaLnBrk="1" hangingPunct="1">
              <a:spcBef>
                <a:spcPct val="0"/>
              </a:spcBef>
              <a:buClrTx/>
              <a:buFontTx/>
              <a:buNone/>
            </a:pPr>
            <a:r>
              <a:rPr lang="en-GB" altLang="en-US" sz="2000">
                <a:latin typeface="Raleway" panose="020B0503030101060003" pitchFamily="34" charset="0"/>
              </a:rPr>
              <a:t>Required</a:t>
            </a:r>
          </a:p>
          <a:p>
            <a:pPr eaLnBrk="1" hangingPunct="1">
              <a:spcBef>
                <a:spcPct val="0"/>
              </a:spcBef>
              <a:buClrTx/>
              <a:buFontTx/>
              <a:buNone/>
            </a:pPr>
            <a:r>
              <a:rPr lang="en-GB" altLang="en-US" sz="2000">
                <a:latin typeface="Raleway" panose="020B0503030101060003" pitchFamily="34" charset="0"/>
              </a:rPr>
              <a:t>@ EUR 1,800/day</a:t>
            </a:r>
          </a:p>
          <a:p>
            <a:pPr eaLnBrk="1" hangingPunct="1">
              <a:spcBef>
                <a:spcPct val="0"/>
              </a:spcBef>
              <a:buClrTx/>
              <a:buFontTx/>
              <a:buNone/>
            </a:pPr>
            <a:r>
              <a:rPr lang="en-GB" altLang="en-US" sz="2000">
                <a:latin typeface="Raleway" panose="020B0503030101060003" pitchFamily="34" charset="0"/>
              </a:rPr>
              <a:t>each</a:t>
            </a:r>
          </a:p>
        </p:txBody>
      </p:sp>
      <p:sp>
        <p:nvSpPr>
          <p:cNvPr id="8198" name="Text Box 6"/>
          <p:cNvSpPr txBox="1">
            <a:spLocks noChangeArrowheads="1"/>
          </p:cNvSpPr>
          <p:nvPr/>
        </p:nvSpPr>
        <p:spPr bwMode="auto">
          <a:xfrm>
            <a:off x="4151313" y="4221163"/>
            <a:ext cx="24897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Training materials</a:t>
            </a:r>
          </a:p>
          <a:p>
            <a:pPr eaLnBrk="1" hangingPunct="1">
              <a:spcBef>
                <a:spcPct val="0"/>
              </a:spcBef>
              <a:buClrTx/>
              <a:buFontTx/>
              <a:buNone/>
            </a:pPr>
            <a:r>
              <a:rPr lang="en-GB" altLang="en-US" sz="2000">
                <a:latin typeface="Raleway" panose="020B0503030101060003" pitchFamily="34" charset="0"/>
              </a:rPr>
              <a:t>Required: total cost</a:t>
            </a:r>
          </a:p>
          <a:p>
            <a:pPr eaLnBrk="1" hangingPunct="1">
              <a:spcBef>
                <a:spcPct val="0"/>
              </a:spcBef>
              <a:buClrTx/>
              <a:buFontTx/>
              <a:buNone/>
            </a:pPr>
            <a:r>
              <a:rPr lang="en-GB" altLang="en-US" sz="2000">
                <a:latin typeface="Raleway" panose="020B0503030101060003" pitchFamily="34" charset="0"/>
              </a:rPr>
              <a:t>EUR 1,200</a:t>
            </a:r>
          </a:p>
        </p:txBody>
      </p:sp>
      <p:sp>
        <p:nvSpPr>
          <p:cNvPr id="8199" name="Text Box 7"/>
          <p:cNvSpPr txBox="1">
            <a:spLocks noChangeArrowheads="1"/>
          </p:cNvSpPr>
          <p:nvPr/>
        </p:nvSpPr>
        <p:spPr bwMode="auto">
          <a:xfrm>
            <a:off x="7175500" y="3860801"/>
            <a:ext cx="25747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Room hire in local</a:t>
            </a:r>
          </a:p>
          <a:p>
            <a:pPr eaLnBrk="1" hangingPunct="1">
              <a:spcBef>
                <a:spcPct val="0"/>
              </a:spcBef>
              <a:buClrTx/>
              <a:buFontTx/>
              <a:buNone/>
            </a:pPr>
            <a:r>
              <a:rPr lang="en-GB" altLang="en-US" sz="2000">
                <a:latin typeface="Raleway" panose="020B0503030101060003" pitchFamily="34" charset="0"/>
              </a:rPr>
              <a:t>Hotel: EUR 300/day</a:t>
            </a:r>
          </a:p>
        </p:txBody>
      </p:sp>
      <p:sp>
        <p:nvSpPr>
          <p:cNvPr id="8200" name="Text Box 8"/>
          <p:cNvSpPr txBox="1">
            <a:spLocks noChangeArrowheads="1"/>
          </p:cNvSpPr>
          <p:nvPr/>
        </p:nvSpPr>
        <p:spPr bwMode="auto">
          <a:xfrm>
            <a:off x="8543925" y="2636838"/>
            <a:ext cx="149432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000">
                <a:latin typeface="Raleway" panose="020B0503030101060003" pitchFamily="34" charset="0"/>
              </a:rPr>
              <a:t>IT services:</a:t>
            </a:r>
          </a:p>
          <a:p>
            <a:pPr eaLnBrk="1" hangingPunct="1">
              <a:spcBef>
                <a:spcPct val="0"/>
              </a:spcBef>
              <a:buClrTx/>
              <a:buFontTx/>
              <a:buNone/>
            </a:pPr>
            <a:r>
              <a:rPr lang="en-GB" altLang="en-US" sz="2000">
                <a:latin typeface="Raleway" panose="020B0503030101060003" pitchFamily="34" charset="0"/>
              </a:rPr>
              <a:t>Total cost</a:t>
            </a:r>
          </a:p>
          <a:p>
            <a:pPr eaLnBrk="1" hangingPunct="1">
              <a:spcBef>
                <a:spcPct val="0"/>
              </a:spcBef>
              <a:buClrTx/>
              <a:buFontTx/>
              <a:buNone/>
            </a:pPr>
            <a:r>
              <a:rPr lang="en-GB" altLang="en-US" sz="2000">
                <a:latin typeface="Raleway" panose="020B0503030101060003" pitchFamily="34" charset="0"/>
              </a:rPr>
              <a:t>EUR 500</a:t>
            </a:r>
          </a:p>
        </p:txBody>
      </p:sp>
      <p:sp>
        <p:nvSpPr>
          <p:cNvPr id="8201" name="Line 9">
            <a:extLst>
              <a:ext uri="{C183D7F6-B498-43B3-948B-1728B52AA6E4}">
                <adec:decorative xmlns:adec="http://schemas.microsoft.com/office/drawing/2017/decorative" val="1"/>
              </a:ext>
            </a:extLst>
          </p:cNvPr>
          <p:cNvSpPr>
            <a:spLocks noChangeShapeType="1"/>
          </p:cNvSpPr>
          <p:nvPr/>
        </p:nvSpPr>
        <p:spPr bwMode="auto">
          <a:xfrm flipV="1">
            <a:off x="3304572" y="2349500"/>
            <a:ext cx="1321497" cy="747443"/>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2" name="Line 10">
            <a:extLst>
              <a:ext uri="{C183D7F6-B498-43B3-948B-1728B52AA6E4}">
                <adec:decorative xmlns:adec="http://schemas.microsoft.com/office/drawing/2017/decorative" val="1"/>
              </a:ext>
            </a:extLst>
          </p:cNvPr>
          <p:cNvSpPr>
            <a:spLocks noChangeShapeType="1"/>
          </p:cNvSpPr>
          <p:nvPr/>
        </p:nvSpPr>
        <p:spPr bwMode="auto">
          <a:xfrm flipV="1">
            <a:off x="4943475" y="2403812"/>
            <a:ext cx="690658" cy="1745913"/>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3" name="Line 11">
            <a:extLst>
              <a:ext uri="{C183D7F6-B498-43B3-948B-1728B52AA6E4}">
                <adec:decorative xmlns:adec="http://schemas.microsoft.com/office/drawing/2017/decorative" val="1"/>
              </a:ext>
            </a:extLst>
          </p:cNvPr>
          <p:cNvSpPr>
            <a:spLocks noChangeShapeType="1"/>
          </p:cNvSpPr>
          <p:nvPr/>
        </p:nvSpPr>
        <p:spPr bwMode="auto">
          <a:xfrm flipH="1" flipV="1">
            <a:off x="6600825" y="2420938"/>
            <a:ext cx="863600" cy="1439862"/>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4" name="Line 12">
            <a:extLst>
              <a:ext uri="{C183D7F6-B498-43B3-948B-1728B52AA6E4}">
                <adec:decorative xmlns:adec="http://schemas.microsoft.com/office/drawing/2017/decorative" val="1"/>
              </a:ext>
            </a:extLst>
          </p:cNvPr>
          <p:cNvSpPr>
            <a:spLocks noChangeShapeType="1"/>
          </p:cNvSpPr>
          <p:nvPr/>
        </p:nvSpPr>
        <p:spPr bwMode="auto">
          <a:xfrm flipH="1" flipV="1">
            <a:off x="8392229" y="2278063"/>
            <a:ext cx="719137" cy="43180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000">
              <a:latin typeface="Raleway" panose="020B0503030101060003" pitchFamily="34" charset="0"/>
            </a:endParaRPr>
          </a:p>
        </p:txBody>
      </p:sp>
      <p:sp>
        <p:nvSpPr>
          <p:cNvPr id="8205" name="Text Box 13"/>
          <p:cNvSpPr txBox="1">
            <a:spLocks noChangeArrowheads="1"/>
          </p:cNvSpPr>
          <p:nvPr/>
        </p:nvSpPr>
        <p:spPr bwMode="auto">
          <a:xfrm>
            <a:off x="217001" y="5380625"/>
            <a:ext cx="91759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sz="2800" dirty="0">
                <a:latin typeface="Raleway" panose="020B0503030101060003" pitchFamily="34" charset="0"/>
                <a:sym typeface="Webdings" panose="05030102010509060703" pitchFamily="18" charset="2"/>
              </a:rPr>
              <a:t> </a:t>
            </a:r>
            <a:r>
              <a:rPr lang="en-GB" altLang="en-US" sz="2800" b="1" i="1" dirty="0">
                <a:latin typeface="Raleway" panose="020B0503030101060003" pitchFamily="34" charset="0"/>
              </a:rPr>
              <a:t>What is the total budget cost in Euros for this task?</a:t>
            </a:r>
          </a:p>
          <a:p>
            <a:pPr eaLnBrk="1" hangingPunct="1">
              <a:spcBef>
                <a:spcPct val="0"/>
              </a:spcBef>
              <a:buClrTx/>
              <a:buFontTx/>
              <a:buNone/>
            </a:pPr>
            <a:r>
              <a:rPr lang="en-GB" altLang="en-US" sz="2800" dirty="0">
                <a:latin typeface="Raleway" panose="020B0503030101060003" pitchFamily="34" charset="0"/>
              </a:rPr>
              <a:t>(2 * 1800 *10) + 1200 + (300 * 10) + 500 = €40,700</a:t>
            </a:r>
          </a:p>
        </p:txBody>
      </p:sp>
      <p:sp>
        <p:nvSpPr>
          <p:cNvPr id="8206" name="Rectangle 14"/>
          <p:cNvSpPr>
            <a:spLocks noGrp="1" noChangeArrowheads="1"/>
          </p:cNvSpPr>
          <p:nvPr>
            <p:ph type="title"/>
          </p:nvPr>
        </p:nvSpPr>
        <p:spPr>
          <a:xfrm>
            <a:off x="1844298" y="61306"/>
            <a:ext cx="7340733" cy="1325563"/>
          </a:xfrm>
          <a:noFill/>
        </p:spPr>
        <p:txBody>
          <a:bodyPr vert="horz" lIns="36000" tIns="72000" rIns="36000" bIns="0" rtlCol="0" anchor="ctr">
            <a:normAutofit/>
          </a:bodyPr>
          <a:lstStyle/>
          <a:p>
            <a:r>
              <a:rPr lang="en-US" altLang="en-US" dirty="0"/>
              <a:t> Answer: Simple single task example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51313" y="1844675"/>
            <a:ext cx="4176712" cy="433388"/>
          </a:xfrm>
          <a:prstGeom prst="rect">
            <a:avLst/>
          </a:prstGeom>
          <a:solidFill>
            <a:srgbClr val="CCFFFF"/>
          </a:solidFill>
          <a:ln w="12700">
            <a:solidFill>
              <a:schemeClr val="tx1"/>
            </a:solidFill>
            <a:miter lim="800000"/>
            <a:headEnd type="none" w="sm" len="sm"/>
            <a:tailEnd type="none" w="sm" len="sm"/>
          </a:ln>
        </p:spPr>
        <p:txBody>
          <a:bodyPr wrap="none" anchor="ct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algn="ctr" eaLnBrk="1" hangingPunct="1">
              <a:spcBef>
                <a:spcPct val="0"/>
              </a:spcBef>
              <a:buClrTx/>
              <a:buFontTx/>
              <a:buNone/>
            </a:pPr>
            <a:r>
              <a:rPr lang="en-GB" altLang="en-US" sz="2400">
                <a:latin typeface="Raleway" panose="020B0503030101060003" pitchFamily="34" charset="0"/>
              </a:rPr>
              <a:t>15 weeks duration</a:t>
            </a:r>
            <a:endParaRPr lang="en-GB" altLang="en-US" sz="2400" dirty="0">
              <a:latin typeface="Raleway" panose="020B0503030101060003" pitchFamily="34" charset="0"/>
            </a:endParaRPr>
          </a:p>
        </p:txBody>
      </p:sp>
      <p:sp>
        <p:nvSpPr>
          <p:cNvPr id="9219" name="Text Box 3"/>
          <p:cNvSpPr txBox="1">
            <a:spLocks noChangeArrowheads="1"/>
          </p:cNvSpPr>
          <p:nvPr/>
        </p:nvSpPr>
        <p:spPr bwMode="auto">
          <a:xfrm>
            <a:off x="1800796" y="1832273"/>
            <a:ext cx="2206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dirty="0">
                <a:latin typeface="Raleway" panose="020B0503030101060003" pitchFamily="34" charset="0"/>
              </a:rPr>
              <a:t>Bridge project</a:t>
            </a:r>
          </a:p>
        </p:txBody>
      </p:sp>
      <p:sp>
        <p:nvSpPr>
          <p:cNvPr id="9221" name="Text Box 5"/>
          <p:cNvSpPr txBox="1">
            <a:spLocks noChangeArrowheads="1"/>
          </p:cNvSpPr>
          <p:nvPr/>
        </p:nvSpPr>
        <p:spPr bwMode="auto">
          <a:xfrm>
            <a:off x="2351089" y="3070225"/>
            <a:ext cx="31277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Site accommodation</a:t>
            </a:r>
          </a:p>
          <a:p>
            <a:pPr eaLnBrk="1" hangingPunct="1">
              <a:spcBef>
                <a:spcPct val="0"/>
              </a:spcBef>
              <a:buClrTx/>
              <a:buFontTx/>
              <a:buNone/>
            </a:pPr>
            <a:r>
              <a:rPr lang="en-GB" altLang="en-US">
                <a:latin typeface="Raleway" panose="020B0503030101060003" pitchFamily="34" charset="0"/>
              </a:rPr>
              <a:t>required</a:t>
            </a:r>
          </a:p>
          <a:p>
            <a:pPr eaLnBrk="1" hangingPunct="1">
              <a:spcBef>
                <a:spcPct val="0"/>
              </a:spcBef>
              <a:buClrTx/>
              <a:buFontTx/>
              <a:buNone/>
            </a:pPr>
            <a:r>
              <a:rPr lang="en-GB" altLang="en-US">
                <a:latin typeface="Raleway" panose="020B0503030101060003" pitchFamily="34" charset="0"/>
              </a:rPr>
              <a:t>£ 500/week</a:t>
            </a:r>
          </a:p>
        </p:txBody>
      </p:sp>
      <p:sp>
        <p:nvSpPr>
          <p:cNvPr id="9222" name="Text Box 6"/>
          <p:cNvSpPr txBox="1">
            <a:spLocks noChangeArrowheads="1"/>
          </p:cNvSpPr>
          <p:nvPr/>
        </p:nvSpPr>
        <p:spPr bwMode="auto">
          <a:xfrm>
            <a:off x="4151313" y="4221164"/>
            <a:ext cx="28264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Vehicles required: </a:t>
            </a:r>
          </a:p>
          <a:p>
            <a:pPr eaLnBrk="1" hangingPunct="1">
              <a:spcBef>
                <a:spcPct val="0"/>
              </a:spcBef>
              <a:buClrTx/>
              <a:buFontTx/>
              <a:buNone/>
            </a:pPr>
            <a:r>
              <a:rPr lang="en-GB" altLang="en-US">
                <a:latin typeface="Raleway" panose="020B0503030101060003" pitchFamily="34" charset="0"/>
              </a:rPr>
              <a:t>total fixed cost</a:t>
            </a:r>
          </a:p>
          <a:p>
            <a:pPr eaLnBrk="1" hangingPunct="1">
              <a:spcBef>
                <a:spcPct val="0"/>
              </a:spcBef>
              <a:buClrTx/>
              <a:buFontTx/>
              <a:buNone/>
            </a:pPr>
            <a:r>
              <a:rPr lang="en-GB" altLang="en-US">
                <a:latin typeface="Raleway" panose="020B0503030101060003" pitchFamily="34" charset="0"/>
              </a:rPr>
              <a:t>£ 16,500</a:t>
            </a:r>
          </a:p>
        </p:txBody>
      </p:sp>
      <p:sp>
        <p:nvSpPr>
          <p:cNvPr id="9223" name="Text Box 7"/>
          <p:cNvSpPr txBox="1">
            <a:spLocks noChangeArrowheads="1"/>
          </p:cNvSpPr>
          <p:nvPr/>
        </p:nvSpPr>
        <p:spPr bwMode="auto">
          <a:xfrm>
            <a:off x="7175501" y="3860800"/>
            <a:ext cx="25298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Project Manager</a:t>
            </a:r>
          </a:p>
          <a:p>
            <a:pPr eaLnBrk="1" hangingPunct="1">
              <a:spcBef>
                <a:spcPct val="0"/>
              </a:spcBef>
              <a:buClrTx/>
              <a:buFontTx/>
              <a:buNone/>
            </a:pPr>
            <a:r>
              <a:rPr lang="en-GB" altLang="en-US">
                <a:latin typeface="Raleway" panose="020B0503030101060003" pitchFamily="34" charset="0"/>
              </a:rPr>
              <a:t>Salary:</a:t>
            </a:r>
          </a:p>
          <a:p>
            <a:pPr eaLnBrk="1" hangingPunct="1">
              <a:spcBef>
                <a:spcPct val="0"/>
              </a:spcBef>
              <a:buClrTx/>
              <a:buFontTx/>
              <a:buNone/>
            </a:pPr>
            <a:r>
              <a:rPr lang="en-GB" altLang="en-US">
                <a:latin typeface="Raleway" panose="020B0503030101060003" pitchFamily="34" charset="0"/>
              </a:rPr>
              <a:t>£ 4000/month</a:t>
            </a:r>
          </a:p>
        </p:txBody>
      </p:sp>
      <p:sp>
        <p:nvSpPr>
          <p:cNvPr id="9224" name="Text Box 8"/>
          <p:cNvSpPr txBox="1">
            <a:spLocks noChangeArrowheads="1"/>
          </p:cNvSpPr>
          <p:nvPr/>
        </p:nvSpPr>
        <p:spPr bwMode="auto">
          <a:xfrm>
            <a:off x="8543925" y="2636839"/>
            <a:ext cx="17556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IT services:</a:t>
            </a:r>
          </a:p>
          <a:p>
            <a:pPr eaLnBrk="1" hangingPunct="1">
              <a:spcBef>
                <a:spcPct val="0"/>
              </a:spcBef>
              <a:buClrTx/>
              <a:buFontTx/>
              <a:buNone/>
            </a:pPr>
            <a:r>
              <a:rPr lang="en-GB" altLang="en-US">
                <a:latin typeface="Raleway" panose="020B0503030101060003" pitchFamily="34" charset="0"/>
              </a:rPr>
              <a:t>total cost</a:t>
            </a:r>
          </a:p>
          <a:p>
            <a:pPr eaLnBrk="1" hangingPunct="1">
              <a:spcBef>
                <a:spcPct val="0"/>
              </a:spcBef>
              <a:buClrTx/>
              <a:buFontTx/>
              <a:buNone/>
            </a:pPr>
            <a:r>
              <a:rPr lang="en-GB" altLang="en-US">
                <a:latin typeface="Raleway" panose="020B0503030101060003" pitchFamily="34" charset="0"/>
              </a:rPr>
              <a:t>£ 3500</a:t>
            </a:r>
          </a:p>
        </p:txBody>
      </p:sp>
      <p:sp>
        <p:nvSpPr>
          <p:cNvPr id="9225" name="Line 9">
            <a:extLst>
              <a:ext uri="{C183D7F6-B498-43B3-948B-1728B52AA6E4}">
                <adec:decorative xmlns:adec="http://schemas.microsoft.com/office/drawing/2017/decorative" val="1"/>
              </a:ext>
            </a:extLst>
          </p:cNvPr>
          <p:cNvSpPr>
            <a:spLocks noChangeShapeType="1"/>
          </p:cNvSpPr>
          <p:nvPr/>
        </p:nvSpPr>
        <p:spPr bwMode="auto">
          <a:xfrm flipV="1">
            <a:off x="3413087" y="2349501"/>
            <a:ext cx="1054741" cy="736599"/>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26" name="Line 10">
            <a:extLst>
              <a:ext uri="{C183D7F6-B498-43B3-948B-1728B52AA6E4}">
                <adec:decorative xmlns:adec="http://schemas.microsoft.com/office/drawing/2017/decorative" val="1"/>
              </a:ext>
            </a:extLst>
          </p:cNvPr>
          <p:cNvSpPr>
            <a:spLocks noChangeShapeType="1"/>
          </p:cNvSpPr>
          <p:nvPr/>
        </p:nvSpPr>
        <p:spPr bwMode="auto">
          <a:xfrm flipV="1">
            <a:off x="5589785" y="2420936"/>
            <a:ext cx="215263" cy="1791257"/>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27" name="Line 11">
            <a:extLst>
              <a:ext uri="{C183D7F6-B498-43B3-948B-1728B52AA6E4}">
                <adec:decorative xmlns:adec="http://schemas.microsoft.com/office/drawing/2017/decorative" val="1"/>
              </a:ext>
            </a:extLst>
          </p:cNvPr>
          <p:cNvSpPr>
            <a:spLocks noChangeShapeType="1"/>
          </p:cNvSpPr>
          <p:nvPr/>
        </p:nvSpPr>
        <p:spPr bwMode="auto">
          <a:xfrm flipH="1" flipV="1">
            <a:off x="6995099" y="2430950"/>
            <a:ext cx="863600" cy="1439862"/>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28" name="Line 12">
            <a:extLst>
              <a:ext uri="{C183D7F6-B498-43B3-948B-1728B52AA6E4}">
                <adec:decorative xmlns:adec="http://schemas.microsoft.com/office/drawing/2017/decorative" val="1"/>
              </a:ext>
            </a:extLst>
          </p:cNvPr>
          <p:cNvSpPr>
            <a:spLocks noChangeShapeType="1"/>
          </p:cNvSpPr>
          <p:nvPr/>
        </p:nvSpPr>
        <p:spPr bwMode="auto">
          <a:xfrm flipH="1" flipV="1">
            <a:off x="8472489" y="2205038"/>
            <a:ext cx="719137" cy="43180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30" name="Rectangle 14"/>
          <p:cNvSpPr>
            <a:spLocks noGrp="1" noChangeArrowheads="1"/>
          </p:cNvSpPr>
          <p:nvPr>
            <p:ph type="title"/>
          </p:nvPr>
        </p:nvSpPr>
        <p:spPr>
          <a:xfrm>
            <a:off x="1844298" y="61306"/>
            <a:ext cx="6975611" cy="1325563"/>
          </a:xfrm>
          <a:noFill/>
        </p:spPr>
        <p:txBody>
          <a:bodyPr vert="horz" lIns="36000" tIns="72000" rIns="36000" bIns="0" rtlCol="0" anchor="ctr">
            <a:noAutofit/>
          </a:bodyPr>
          <a:lstStyle/>
          <a:p>
            <a:r>
              <a:rPr lang="en-US" altLang="en-US" sz="3600" dirty="0"/>
              <a:t>Some costs are related to the overall project (not a single task)</a:t>
            </a:r>
          </a:p>
        </p:txBody>
      </p:sp>
      <p:sp>
        <p:nvSpPr>
          <p:cNvPr id="2" name="Content Placeholder 1">
            <a:extLst>
              <a:ext uri="{FF2B5EF4-FFF2-40B4-BE49-F238E27FC236}">
                <a16:creationId xmlns:a16="http://schemas.microsoft.com/office/drawing/2014/main" id="{9D9E82C7-4765-4503-B87A-1306A509C140}"/>
              </a:ext>
            </a:extLst>
          </p:cNvPr>
          <p:cNvSpPr>
            <a:spLocks noGrp="1"/>
          </p:cNvSpPr>
          <p:nvPr>
            <p:ph idx="1"/>
          </p:nvPr>
        </p:nvSpPr>
        <p:spPr>
          <a:xfrm>
            <a:off x="294640" y="5459701"/>
            <a:ext cx="10220960" cy="1061837"/>
          </a:xfrm>
        </p:spPr>
        <p:txBody>
          <a:bodyPr>
            <a:normAutofit/>
          </a:bodyPr>
          <a:lstStyle/>
          <a:p>
            <a:pPr marL="0" indent="0">
              <a:buNone/>
            </a:pPr>
            <a:r>
              <a:rPr lang="en-GB" altLang="en-US" sz="2800" dirty="0">
                <a:latin typeface="Raleway" panose="020B0503030101060003" pitchFamily="34" charset="0"/>
                <a:sym typeface="Webdings" panose="05030102010509060703" pitchFamily="18" charset="2"/>
              </a:rPr>
              <a:t> </a:t>
            </a:r>
            <a:r>
              <a:rPr lang="en-GB" altLang="en-US" b="1" i="1" dirty="0">
                <a:latin typeface="Raleway" panose="020B0503030101060003" pitchFamily="34" charset="0"/>
              </a:rPr>
              <a:t>What is the total budget cost for these resources?</a:t>
            </a:r>
          </a:p>
          <a:p>
            <a:endParaRPr lang="en-GB" dirty="0">
              <a:latin typeface="Raleway" panose="020B0503030101060003" pitchFamily="34" charset="0"/>
            </a:endParaRPr>
          </a:p>
        </p:txBody>
      </p:sp>
    </p:spTree>
    <p:extLst>
      <p:ext uri="{BB962C8B-B14F-4D97-AF65-F5344CB8AC3E}">
        <p14:creationId xmlns:p14="http://schemas.microsoft.com/office/powerpoint/2010/main" val="278672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4151313" y="1844675"/>
            <a:ext cx="4176712" cy="433388"/>
          </a:xfrm>
          <a:prstGeom prst="rect">
            <a:avLst/>
          </a:prstGeom>
          <a:solidFill>
            <a:srgbClr val="CCFFFF"/>
          </a:solidFill>
          <a:ln w="12700">
            <a:solidFill>
              <a:schemeClr val="tx1"/>
            </a:solidFill>
            <a:miter lim="800000"/>
            <a:headEnd type="none" w="sm" len="sm"/>
            <a:tailEnd type="none" w="sm" len="sm"/>
          </a:ln>
        </p:spPr>
        <p:txBody>
          <a:bodyPr wrap="none" anchor="ct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algn="ctr" eaLnBrk="1" hangingPunct="1">
              <a:spcBef>
                <a:spcPct val="0"/>
              </a:spcBef>
              <a:buClrTx/>
              <a:buFontTx/>
              <a:buNone/>
            </a:pPr>
            <a:r>
              <a:rPr lang="en-GB" altLang="en-US" sz="2400">
                <a:latin typeface="Raleway" panose="020B0503030101060003" pitchFamily="34" charset="0"/>
              </a:rPr>
              <a:t>15 weeks duration</a:t>
            </a:r>
            <a:endParaRPr lang="en-GB" altLang="en-US" sz="2400" dirty="0">
              <a:latin typeface="Raleway" panose="020B0503030101060003" pitchFamily="34" charset="0"/>
            </a:endParaRPr>
          </a:p>
        </p:txBody>
      </p:sp>
      <p:sp>
        <p:nvSpPr>
          <p:cNvPr id="9219" name="Text Box 3"/>
          <p:cNvSpPr txBox="1">
            <a:spLocks noChangeArrowheads="1"/>
          </p:cNvSpPr>
          <p:nvPr/>
        </p:nvSpPr>
        <p:spPr bwMode="auto">
          <a:xfrm>
            <a:off x="1800796" y="1832273"/>
            <a:ext cx="2206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dirty="0">
                <a:latin typeface="Raleway" panose="020B0503030101060003" pitchFamily="34" charset="0"/>
              </a:rPr>
              <a:t>Bridge project</a:t>
            </a:r>
          </a:p>
        </p:txBody>
      </p:sp>
      <p:sp>
        <p:nvSpPr>
          <p:cNvPr id="9221" name="Text Box 5"/>
          <p:cNvSpPr txBox="1">
            <a:spLocks noChangeArrowheads="1"/>
          </p:cNvSpPr>
          <p:nvPr/>
        </p:nvSpPr>
        <p:spPr bwMode="auto">
          <a:xfrm>
            <a:off x="2351089" y="3070225"/>
            <a:ext cx="31277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Site accommodation</a:t>
            </a:r>
          </a:p>
          <a:p>
            <a:pPr eaLnBrk="1" hangingPunct="1">
              <a:spcBef>
                <a:spcPct val="0"/>
              </a:spcBef>
              <a:buClrTx/>
              <a:buFontTx/>
              <a:buNone/>
            </a:pPr>
            <a:r>
              <a:rPr lang="en-GB" altLang="en-US">
                <a:latin typeface="Raleway" panose="020B0503030101060003" pitchFamily="34" charset="0"/>
              </a:rPr>
              <a:t>required</a:t>
            </a:r>
          </a:p>
          <a:p>
            <a:pPr eaLnBrk="1" hangingPunct="1">
              <a:spcBef>
                <a:spcPct val="0"/>
              </a:spcBef>
              <a:buClrTx/>
              <a:buFontTx/>
              <a:buNone/>
            </a:pPr>
            <a:r>
              <a:rPr lang="en-GB" altLang="en-US">
                <a:latin typeface="Raleway" panose="020B0503030101060003" pitchFamily="34" charset="0"/>
              </a:rPr>
              <a:t>£ 500/week</a:t>
            </a:r>
          </a:p>
        </p:txBody>
      </p:sp>
      <p:sp>
        <p:nvSpPr>
          <p:cNvPr id="9222" name="Text Box 6"/>
          <p:cNvSpPr txBox="1">
            <a:spLocks noChangeArrowheads="1"/>
          </p:cNvSpPr>
          <p:nvPr/>
        </p:nvSpPr>
        <p:spPr bwMode="auto">
          <a:xfrm>
            <a:off x="4151313" y="4221164"/>
            <a:ext cx="28264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Vehicles required: </a:t>
            </a:r>
          </a:p>
          <a:p>
            <a:pPr eaLnBrk="1" hangingPunct="1">
              <a:spcBef>
                <a:spcPct val="0"/>
              </a:spcBef>
              <a:buClrTx/>
              <a:buFontTx/>
              <a:buNone/>
            </a:pPr>
            <a:r>
              <a:rPr lang="en-GB" altLang="en-US">
                <a:latin typeface="Raleway" panose="020B0503030101060003" pitchFamily="34" charset="0"/>
              </a:rPr>
              <a:t>total fixed cost</a:t>
            </a:r>
          </a:p>
          <a:p>
            <a:pPr eaLnBrk="1" hangingPunct="1">
              <a:spcBef>
                <a:spcPct val="0"/>
              </a:spcBef>
              <a:buClrTx/>
              <a:buFontTx/>
              <a:buNone/>
            </a:pPr>
            <a:r>
              <a:rPr lang="en-GB" altLang="en-US">
                <a:latin typeface="Raleway" panose="020B0503030101060003" pitchFamily="34" charset="0"/>
              </a:rPr>
              <a:t>£ 16,500</a:t>
            </a:r>
          </a:p>
        </p:txBody>
      </p:sp>
      <p:sp>
        <p:nvSpPr>
          <p:cNvPr id="9223" name="Text Box 7"/>
          <p:cNvSpPr txBox="1">
            <a:spLocks noChangeArrowheads="1"/>
          </p:cNvSpPr>
          <p:nvPr/>
        </p:nvSpPr>
        <p:spPr bwMode="auto">
          <a:xfrm>
            <a:off x="7175501" y="3860800"/>
            <a:ext cx="25298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Project Manager</a:t>
            </a:r>
          </a:p>
          <a:p>
            <a:pPr eaLnBrk="1" hangingPunct="1">
              <a:spcBef>
                <a:spcPct val="0"/>
              </a:spcBef>
              <a:buClrTx/>
              <a:buFontTx/>
              <a:buNone/>
            </a:pPr>
            <a:r>
              <a:rPr lang="en-GB" altLang="en-US">
                <a:latin typeface="Raleway" panose="020B0503030101060003" pitchFamily="34" charset="0"/>
              </a:rPr>
              <a:t>Salary:</a:t>
            </a:r>
          </a:p>
          <a:p>
            <a:pPr eaLnBrk="1" hangingPunct="1">
              <a:spcBef>
                <a:spcPct val="0"/>
              </a:spcBef>
              <a:buClrTx/>
              <a:buFontTx/>
              <a:buNone/>
            </a:pPr>
            <a:r>
              <a:rPr lang="en-GB" altLang="en-US">
                <a:latin typeface="Raleway" panose="020B0503030101060003" pitchFamily="34" charset="0"/>
              </a:rPr>
              <a:t>£ 4000/month</a:t>
            </a:r>
          </a:p>
        </p:txBody>
      </p:sp>
      <p:sp>
        <p:nvSpPr>
          <p:cNvPr id="9224" name="Text Box 8"/>
          <p:cNvSpPr txBox="1">
            <a:spLocks noChangeArrowheads="1"/>
          </p:cNvSpPr>
          <p:nvPr/>
        </p:nvSpPr>
        <p:spPr bwMode="auto">
          <a:xfrm>
            <a:off x="8543925" y="2636839"/>
            <a:ext cx="17556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08000"/>
              </a:buClr>
              <a:buFont typeface="Wingdings" pitchFamily="2" charset="2"/>
              <a:buChar char="v"/>
              <a:defRPr sz="2400">
                <a:solidFill>
                  <a:schemeClr val="tx1"/>
                </a:solidFill>
                <a:latin typeface="Verdana" pitchFamily="34" charset="0"/>
                <a:cs typeface="Arial" pitchFamily="34" charset="0"/>
              </a:defRPr>
            </a:lvl1pPr>
            <a:lvl2pPr marL="742950" indent="-285750" eaLnBrk="0" hangingPunct="0">
              <a:spcBef>
                <a:spcPct val="20000"/>
              </a:spcBef>
              <a:buClr>
                <a:srgbClr val="008000"/>
              </a:buClr>
              <a:buFont typeface="Wingdings" pitchFamily="2" charset="2"/>
              <a:buChar char="§"/>
              <a:defRPr sz="2000">
                <a:solidFill>
                  <a:schemeClr val="tx1"/>
                </a:solidFill>
                <a:latin typeface="Verdana" pitchFamily="34" charset="0"/>
                <a:cs typeface="Arial" pitchFamily="34" charset="0"/>
              </a:defRPr>
            </a:lvl2pPr>
            <a:lvl3pPr marL="1143000" indent="-228600" eaLnBrk="0" hangingPunct="0">
              <a:spcBef>
                <a:spcPct val="20000"/>
              </a:spcBef>
              <a:buClr>
                <a:srgbClr val="008000"/>
              </a:buClr>
              <a:buChar char="o"/>
              <a:defRPr>
                <a:solidFill>
                  <a:schemeClr val="tx1"/>
                </a:solidFill>
                <a:latin typeface="Verdana" pitchFamily="34" charset="0"/>
                <a:cs typeface="Arial" pitchFamily="34" charset="0"/>
              </a:defRPr>
            </a:lvl3pPr>
            <a:lvl4pPr marL="1600200" indent="-228600" eaLnBrk="0" hangingPunct="0">
              <a:spcBef>
                <a:spcPct val="20000"/>
              </a:spcBef>
              <a:buClr>
                <a:srgbClr val="008000"/>
              </a:buClr>
              <a:buChar char="–"/>
              <a:defRPr sz="1600">
                <a:solidFill>
                  <a:schemeClr val="tx1"/>
                </a:solidFill>
                <a:latin typeface="Verdana" pitchFamily="34" charset="0"/>
                <a:cs typeface="Arial" pitchFamily="34" charset="0"/>
              </a:defRPr>
            </a:lvl4pPr>
            <a:lvl5pPr marL="2057400" indent="-228600" eaLnBrk="0" hangingPunct="0">
              <a:spcBef>
                <a:spcPct val="20000"/>
              </a:spcBef>
              <a:buClr>
                <a:srgbClr val="008000"/>
              </a:buClr>
              <a:buChar char="»"/>
              <a:defRPr sz="16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rgbClr val="008000"/>
              </a:buClr>
              <a:buChar char="»"/>
              <a:defRPr sz="1600">
                <a:solidFill>
                  <a:schemeClr val="tx1"/>
                </a:solidFill>
                <a:latin typeface="Verdana" pitchFamily="34" charset="0"/>
                <a:cs typeface="Arial" pitchFamily="34" charset="0"/>
              </a:defRPr>
            </a:lvl9pPr>
          </a:lstStyle>
          <a:p>
            <a:pPr eaLnBrk="1" hangingPunct="1">
              <a:spcBef>
                <a:spcPct val="0"/>
              </a:spcBef>
              <a:buClrTx/>
              <a:buFontTx/>
              <a:buNone/>
            </a:pPr>
            <a:r>
              <a:rPr lang="en-GB" altLang="en-US">
                <a:latin typeface="Raleway" panose="020B0503030101060003" pitchFamily="34" charset="0"/>
              </a:rPr>
              <a:t>IT services:</a:t>
            </a:r>
          </a:p>
          <a:p>
            <a:pPr eaLnBrk="1" hangingPunct="1">
              <a:spcBef>
                <a:spcPct val="0"/>
              </a:spcBef>
              <a:buClrTx/>
              <a:buFontTx/>
              <a:buNone/>
            </a:pPr>
            <a:r>
              <a:rPr lang="en-GB" altLang="en-US">
                <a:latin typeface="Raleway" panose="020B0503030101060003" pitchFamily="34" charset="0"/>
              </a:rPr>
              <a:t>total cost</a:t>
            </a:r>
          </a:p>
          <a:p>
            <a:pPr eaLnBrk="1" hangingPunct="1">
              <a:spcBef>
                <a:spcPct val="0"/>
              </a:spcBef>
              <a:buClrTx/>
              <a:buFontTx/>
              <a:buNone/>
            </a:pPr>
            <a:r>
              <a:rPr lang="en-GB" altLang="en-US">
                <a:latin typeface="Raleway" panose="020B0503030101060003" pitchFamily="34" charset="0"/>
              </a:rPr>
              <a:t>£ 3500</a:t>
            </a:r>
          </a:p>
        </p:txBody>
      </p:sp>
      <p:sp>
        <p:nvSpPr>
          <p:cNvPr id="9225" name="Line 9">
            <a:extLst>
              <a:ext uri="{C183D7F6-B498-43B3-948B-1728B52AA6E4}">
                <adec:decorative xmlns:adec="http://schemas.microsoft.com/office/drawing/2017/decorative" val="1"/>
              </a:ext>
            </a:extLst>
          </p:cNvPr>
          <p:cNvSpPr>
            <a:spLocks noChangeShapeType="1"/>
          </p:cNvSpPr>
          <p:nvPr/>
        </p:nvSpPr>
        <p:spPr bwMode="auto">
          <a:xfrm flipV="1">
            <a:off x="3413087" y="2349501"/>
            <a:ext cx="1054741" cy="736599"/>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26" name="Line 10">
            <a:extLst>
              <a:ext uri="{C183D7F6-B498-43B3-948B-1728B52AA6E4}">
                <adec:decorative xmlns:adec="http://schemas.microsoft.com/office/drawing/2017/decorative" val="1"/>
              </a:ext>
            </a:extLst>
          </p:cNvPr>
          <p:cNvSpPr>
            <a:spLocks noChangeShapeType="1"/>
          </p:cNvSpPr>
          <p:nvPr/>
        </p:nvSpPr>
        <p:spPr bwMode="auto">
          <a:xfrm flipV="1">
            <a:off x="5589785" y="2420936"/>
            <a:ext cx="215263" cy="1791257"/>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27" name="Line 11">
            <a:extLst>
              <a:ext uri="{C183D7F6-B498-43B3-948B-1728B52AA6E4}">
                <adec:decorative xmlns:adec="http://schemas.microsoft.com/office/drawing/2017/decorative" val="1"/>
              </a:ext>
            </a:extLst>
          </p:cNvPr>
          <p:cNvSpPr>
            <a:spLocks noChangeShapeType="1"/>
          </p:cNvSpPr>
          <p:nvPr/>
        </p:nvSpPr>
        <p:spPr bwMode="auto">
          <a:xfrm flipH="1" flipV="1">
            <a:off x="6995099" y="2430950"/>
            <a:ext cx="863600" cy="1439862"/>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28" name="Line 12">
            <a:extLst>
              <a:ext uri="{C183D7F6-B498-43B3-948B-1728B52AA6E4}">
                <adec:decorative xmlns:adec="http://schemas.microsoft.com/office/drawing/2017/decorative" val="1"/>
              </a:ext>
            </a:extLst>
          </p:cNvPr>
          <p:cNvSpPr>
            <a:spLocks noChangeShapeType="1"/>
          </p:cNvSpPr>
          <p:nvPr/>
        </p:nvSpPr>
        <p:spPr bwMode="auto">
          <a:xfrm flipH="1" flipV="1">
            <a:off x="8472489" y="2205038"/>
            <a:ext cx="719137" cy="431800"/>
          </a:xfrm>
          <a:prstGeom prst="line">
            <a:avLst/>
          </a:prstGeom>
          <a:noFill/>
          <a:ln w="38100">
            <a:solidFill>
              <a:schemeClr val="tx1"/>
            </a:solidFill>
            <a:round/>
            <a:headEnd type="none" w="sm" len="sm"/>
            <a:tailEnd type="triangle" w="lg" len="med"/>
          </a:ln>
          <a:extLst>
            <a:ext uri="{909E8E84-426E-40DD-AFC4-6F175D3DCCD1}">
              <a14:hiddenFill xmlns:a14="http://schemas.microsoft.com/office/drawing/2010/main">
                <a:noFill/>
              </a14:hiddenFill>
            </a:ext>
          </a:extLst>
        </p:spPr>
        <p:txBody>
          <a:bodyPr/>
          <a:lstStyle/>
          <a:p>
            <a:endParaRPr lang="en-GB" sz="2400">
              <a:latin typeface="Raleway" panose="020B0503030101060003" pitchFamily="34" charset="0"/>
            </a:endParaRPr>
          </a:p>
        </p:txBody>
      </p:sp>
      <p:sp>
        <p:nvSpPr>
          <p:cNvPr id="9230" name="Rectangle 14"/>
          <p:cNvSpPr>
            <a:spLocks noGrp="1" noChangeArrowheads="1"/>
          </p:cNvSpPr>
          <p:nvPr>
            <p:ph type="title"/>
          </p:nvPr>
        </p:nvSpPr>
        <p:spPr>
          <a:xfrm>
            <a:off x="1844298" y="61306"/>
            <a:ext cx="7164887" cy="1325563"/>
          </a:xfrm>
          <a:noFill/>
        </p:spPr>
        <p:txBody>
          <a:bodyPr vert="horz" lIns="36000" tIns="72000" rIns="36000" bIns="0" rtlCol="0" anchor="ctr">
            <a:noAutofit/>
          </a:bodyPr>
          <a:lstStyle/>
          <a:p>
            <a:r>
              <a:rPr lang="en-US" altLang="en-US" sz="3600" dirty="0"/>
              <a:t>Answer: Some costs are related to the overall project (not a single task)</a:t>
            </a:r>
          </a:p>
        </p:txBody>
      </p:sp>
      <p:sp>
        <p:nvSpPr>
          <p:cNvPr id="2" name="Content Placeholder 1">
            <a:extLst>
              <a:ext uri="{FF2B5EF4-FFF2-40B4-BE49-F238E27FC236}">
                <a16:creationId xmlns:a16="http://schemas.microsoft.com/office/drawing/2014/main" id="{9D9E82C7-4765-4503-B87A-1306A509C140}"/>
              </a:ext>
            </a:extLst>
          </p:cNvPr>
          <p:cNvSpPr>
            <a:spLocks noGrp="1"/>
          </p:cNvSpPr>
          <p:nvPr>
            <p:ph idx="1"/>
          </p:nvPr>
        </p:nvSpPr>
        <p:spPr>
          <a:xfrm>
            <a:off x="523240" y="5459701"/>
            <a:ext cx="9992360" cy="1061837"/>
          </a:xfrm>
        </p:spPr>
        <p:txBody>
          <a:bodyPr>
            <a:normAutofit/>
          </a:bodyPr>
          <a:lstStyle/>
          <a:p>
            <a:pPr marL="0" indent="0">
              <a:buNone/>
            </a:pPr>
            <a:r>
              <a:rPr lang="en-GB" altLang="en-US" sz="2800" dirty="0">
                <a:latin typeface="Raleway" panose="020B0503030101060003" pitchFamily="34" charset="0"/>
                <a:sym typeface="Webdings" panose="05030102010509060703" pitchFamily="18" charset="2"/>
              </a:rPr>
              <a:t> </a:t>
            </a:r>
            <a:r>
              <a:rPr lang="en-GB" altLang="en-US" b="1" i="1" dirty="0">
                <a:latin typeface="Raleway" panose="020B0503030101060003" pitchFamily="34" charset="0"/>
              </a:rPr>
              <a:t>What is the total budget cost for these resources?</a:t>
            </a:r>
          </a:p>
          <a:p>
            <a:pPr marL="0" indent="0">
              <a:buNone/>
            </a:pPr>
            <a:r>
              <a:rPr lang="en-GB" altLang="en-US" dirty="0">
                <a:latin typeface="Raleway" panose="020B0503030101060003" pitchFamily="34" charset="0"/>
              </a:rPr>
              <a:t>(500*15) + 16500 + (((4000*12)/52)*15) + 3500 = £</a:t>
            </a:r>
            <a:r>
              <a:rPr lang="en-GB" dirty="0">
                <a:latin typeface="Raleway" panose="020B0503030101060003" pitchFamily="34" charset="0"/>
              </a:rPr>
              <a:t>41346.15 </a:t>
            </a:r>
            <a:endParaRPr lang="en-GB" altLang="en-US" dirty="0">
              <a:latin typeface="Raleway" panose="020B0503030101060003" pitchFamily="34" charset="0"/>
            </a:endParaRPr>
          </a:p>
          <a:p>
            <a:endParaRPr lang="en-GB" dirty="0">
              <a:latin typeface="Raleway" panose="020B05030301010600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35F27-CD75-4967-99DF-76E92D3C0A1C}"/>
              </a:ext>
            </a:extLst>
          </p:cNvPr>
          <p:cNvSpPr>
            <a:spLocks noGrp="1"/>
          </p:cNvSpPr>
          <p:nvPr>
            <p:ph type="title"/>
          </p:nvPr>
        </p:nvSpPr>
        <p:spPr>
          <a:xfrm>
            <a:off x="1887279" y="61913"/>
            <a:ext cx="8939471" cy="1325562"/>
          </a:xfrm>
        </p:spPr>
        <p:txBody>
          <a:bodyPr/>
          <a:lstStyle/>
          <a:p>
            <a:r>
              <a:rPr lang="en-GB" dirty="0"/>
              <a:t>Project Procurement</a:t>
            </a:r>
          </a:p>
        </p:txBody>
      </p:sp>
      <p:sp>
        <p:nvSpPr>
          <p:cNvPr id="3" name="Content Placeholder 2">
            <a:extLst>
              <a:ext uri="{FF2B5EF4-FFF2-40B4-BE49-F238E27FC236}">
                <a16:creationId xmlns:a16="http://schemas.microsoft.com/office/drawing/2014/main" id="{8D69720A-258A-4764-B223-4382A2BF7B75}"/>
              </a:ext>
            </a:extLst>
          </p:cNvPr>
          <p:cNvSpPr>
            <a:spLocks noGrp="1"/>
          </p:cNvSpPr>
          <p:nvPr>
            <p:ph idx="1"/>
          </p:nvPr>
        </p:nvSpPr>
        <p:spPr>
          <a:xfrm>
            <a:off x="838200" y="1559560"/>
            <a:ext cx="10515600" cy="5034279"/>
          </a:xfrm>
        </p:spPr>
        <p:txBody>
          <a:bodyPr>
            <a:normAutofit fontScale="85000" lnSpcReduction="20000"/>
          </a:bodyPr>
          <a:lstStyle/>
          <a:p>
            <a:r>
              <a:rPr lang="en-US" dirty="0"/>
              <a:t>All the resources needed for the project may not be within the Project Team or organization.  Hence, there is a need for “identifying those deliverables and services that will be developed in-house, and those which will be purchased from external sources.” (PMI, 2021, p. 65)</a:t>
            </a:r>
          </a:p>
          <a:p>
            <a:pPr marL="0" indent="0">
              <a:buNone/>
            </a:pPr>
            <a:endParaRPr lang="en-US" dirty="0"/>
          </a:p>
          <a:p>
            <a:r>
              <a:rPr lang="en-US" dirty="0"/>
              <a:t>Procurement can cover everything from material, capital equipment and supplies to solutions, </a:t>
            </a:r>
            <a:r>
              <a:rPr lang="en-US" dirty="0" err="1"/>
              <a:t>labour</a:t>
            </a:r>
            <a:r>
              <a:rPr lang="en-US" dirty="0"/>
              <a:t> and services. (PMI, 2021, p. 74)</a:t>
            </a:r>
          </a:p>
          <a:p>
            <a:r>
              <a:rPr lang="en-US" dirty="0"/>
              <a:t>Agreements between buyer and seller</a:t>
            </a:r>
          </a:p>
          <a:p>
            <a:r>
              <a:rPr lang="en-US" dirty="0"/>
              <a:t>Could be:</a:t>
            </a:r>
          </a:p>
          <a:p>
            <a:pPr lvl="1"/>
            <a:r>
              <a:rPr lang="en-US" dirty="0"/>
              <a:t>Contract</a:t>
            </a:r>
          </a:p>
          <a:p>
            <a:pPr lvl="1"/>
            <a:r>
              <a:rPr lang="en-US" dirty="0"/>
              <a:t>Service Level Agreement</a:t>
            </a:r>
          </a:p>
          <a:p>
            <a:pPr lvl="1"/>
            <a:r>
              <a:rPr lang="en-GB" dirty="0"/>
              <a:t>Memorandum Of Agreement</a:t>
            </a:r>
            <a:endParaRPr lang="en-US" dirty="0"/>
          </a:p>
          <a:p>
            <a:pPr lvl="1"/>
            <a:r>
              <a:rPr lang="en-US" dirty="0"/>
              <a:t>Purchase Order</a:t>
            </a:r>
          </a:p>
          <a:p>
            <a:r>
              <a:rPr lang="en-GB" dirty="0"/>
              <a:t>Consider the potential suppliers</a:t>
            </a:r>
          </a:p>
          <a:p>
            <a:r>
              <a:rPr lang="en-GB" dirty="0"/>
              <a:t>Purchasing may be signed off by different authority in the organisation</a:t>
            </a:r>
          </a:p>
        </p:txBody>
      </p:sp>
    </p:spTree>
    <p:extLst>
      <p:ext uri="{BB962C8B-B14F-4D97-AF65-F5344CB8AC3E}">
        <p14:creationId xmlns:p14="http://schemas.microsoft.com/office/powerpoint/2010/main" val="409738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9DA7-BEAC-4B94-A98C-346D30B6531F}"/>
              </a:ext>
            </a:extLst>
          </p:cNvPr>
          <p:cNvSpPr>
            <a:spLocks noGrp="1"/>
          </p:cNvSpPr>
          <p:nvPr>
            <p:ph type="ctrTitle"/>
          </p:nvPr>
        </p:nvSpPr>
        <p:spPr/>
        <p:txBody>
          <a:bodyPr/>
          <a:lstStyle/>
          <a:p>
            <a:r>
              <a:rPr lang="en-TT" dirty="0"/>
              <a:t>Resource Planning</a:t>
            </a:r>
          </a:p>
        </p:txBody>
      </p:sp>
      <p:sp>
        <p:nvSpPr>
          <p:cNvPr id="3" name="Subtitle 2">
            <a:extLst>
              <a:ext uri="{FF2B5EF4-FFF2-40B4-BE49-F238E27FC236}">
                <a16:creationId xmlns:a16="http://schemas.microsoft.com/office/drawing/2014/main" id="{2D5E4778-4526-42F7-BD3B-63B47E1E3DCD}"/>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908045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1825625"/>
            <a:ext cx="10515600" cy="4881904"/>
          </a:xfrm>
        </p:spPr>
        <p:txBody>
          <a:bodyPr>
            <a:normAutofit/>
          </a:bodyPr>
          <a:lstStyle/>
          <a:p>
            <a:pPr marL="0" indent="0">
              <a:buNone/>
            </a:pPr>
            <a:r>
              <a:rPr lang="en-US" sz="3200" b="1" dirty="0"/>
              <a:t>Addressed the following aspects…</a:t>
            </a:r>
          </a:p>
          <a:p>
            <a:r>
              <a:rPr lang="en-US" sz="3200" b="1" dirty="0"/>
              <a:t> </a:t>
            </a:r>
            <a:r>
              <a:rPr lang="en-GB" dirty="0"/>
              <a:t>A range of resources may be required for a project – HR, materials, equipment and cash.</a:t>
            </a:r>
          </a:p>
          <a:p>
            <a:r>
              <a:rPr lang="en-GB" dirty="0"/>
              <a:t>Resources impact time and cost.  When resources may be limited may need to level a project, when time is limited may need to smooth resource usage.</a:t>
            </a:r>
          </a:p>
          <a:p>
            <a:r>
              <a:rPr lang="en-GB" dirty="0"/>
              <a:t>Explain the difference between top-down budgeting </a:t>
            </a:r>
            <a:br>
              <a:rPr lang="en-GB" dirty="0"/>
            </a:br>
            <a:r>
              <a:rPr lang="en-GB" dirty="0"/>
              <a:t>and bottom-up budgeting.</a:t>
            </a:r>
          </a:p>
          <a:p>
            <a:r>
              <a:rPr lang="en-GB" dirty="0"/>
              <a:t>Explore how resourcing is integral to budgeting.</a:t>
            </a:r>
          </a:p>
          <a:p>
            <a:r>
              <a:rPr lang="en-GB" dirty="0"/>
              <a:t>Consider types of procurement for a project.</a:t>
            </a:r>
          </a:p>
          <a:p>
            <a:endParaRPr lang="en-GB" dirty="0"/>
          </a:p>
        </p:txBody>
      </p:sp>
    </p:spTree>
    <p:custDataLst>
      <p:tags r:id="rId1"/>
    </p:custDataLst>
    <p:extLst>
      <p:ext uri="{BB962C8B-B14F-4D97-AF65-F5344CB8AC3E}">
        <p14:creationId xmlns:p14="http://schemas.microsoft.com/office/powerpoint/2010/main" val="2339125802"/>
      </p:ext>
    </p:extLst>
  </p:cSld>
  <p:clrMapOvr>
    <a:masterClrMapping/>
  </p:clrMapOvr>
  <mc:AlternateContent xmlns:mc="http://schemas.openxmlformats.org/markup-compatibility/2006" xmlns:p14="http://schemas.microsoft.com/office/powerpoint/2010/main">
    <mc:Choice Requires="p14">
      <p:transition spd="slow" p14:dur="2000" advTm="1759"/>
    </mc:Choice>
    <mc:Fallback xmlns="">
      <p:transition spd="slow" advTm="17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102763" y="782470"/>
            <a:ext cx="9089238" cy="2387600"/>
          </a:xfrm>
        </p:spPr>
        <p:txBody>
          <a:bodyPr>
            <a:normAutofit/>
          </a:bodyPr>
          <a:lstStyle/>
          <a:p>
            <a:r>
              <a:rPr lang="en-GB" dirty="0">
                <a:solidFill>
                  <a:srgbClr val="061D48"/>
                </a:solidFill>
              </a:rPr>
              <a:t>BREAK</a:t>
            </a: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010665" y="3327590"/>
            <a:ext cx="8951180" cy="3206464"/>
          </a:xfrm>
        </p:spPr>
        <p:txBody>
          <a:bodyPr>
            <a:normAutofit/>
          </a:bodyPr>
          <a:lstStyle/>
          <a:p>
            <a:pPr>
              <a:lnSpc>
                <a:spcPct val="100000"/>
              </a:lnSpc>
            </a:pPr>
            <a:r>
              <a:rPr lang="en-GB" sz="3200" dirty="0"/>
              <a:t>Take a 10 minute break, after the break…</a:t>
            </a:r>
          </a:p>
          <a:p>
            <a:pPr>
              <a:lnSpc>
                <a:spcPct val="100000"/>
              </a:lnSpc>
            </a:pPr>
            <a:endParaRPr lang="en-GB" sz="3200" dirty="0"/>
          </a:p>
          <a:p>
            <a:pPr>
              <a:lnSpc>
                <a:spcPct val="100000"/>
              </a:lnSpc>
            </a:pPr>
            <a:r>
              <a:rPr lang="en-GB" sz="3200" b="1" dirty="0"/>
              <a:t>Planning for Risks and Managing Deployment – managing issues</a:t>
            </a:r>
          </a:p>
          <a:p>
            <a:pPr>
              <a:lnSpc>
                <a:spcPct val="100000"/>
              </a:lnSpc>
            </a:pPr>
            <a:endParaRPr lang="en-GB" sz="3200" dirty="0"/>
          </a:p>
        </p:txBody>
      </p:sp>
      <p:pic>
        <p:nvPicPr>
          <p:cNvPr id="6" name="Graphic 5" descr="Coffee with solid fill">
            <a:extLst>
              <a:ext uri="{FF2B5EF4-FFF2-40B4-BE49-F238E27FC236}">
                <a16:creationId xmlns:a16="http://schemas.microsoft.com/office/drawing/2014/main" id="{27A5423F-6C18-463A-A586-75488D9C8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22" y="1764668"/>
            <a:ext cx="1812902" cy="1812902"/>
          </a:xfrm>
          <a:prstGeom prst="rect">
            <a:avLst/>
          </a:prstGeom>
        </p:spPr>
      </p:pic>
    </p:spTree>
    <p:extLst>
      <p:ext uri="{BB962C8B-B14F-4D97-AF65-F5344CB8AC3E}">
        <p14:creationId xmlns:p14="http://schemas.microsoft.com/office/powerpoint/2010/main" val="108676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C81F-F0E3-4C9A-995D-F0C457059543}"/>
              </a:ext>
            </a:extLst>
          </p:cNvPr>
          <p:cNvSpPr>
            <a:spLocks noGrp="1"/>
          </p:cNvSpPr>
          <p:nvPr>
            <p:ph type="ctrTitle"/>
          </p:nvPr>
        </p:nvSpPr>
        <p:spPr/>
        <p:txBody>
          <a:bodyPr/>
          <a:lstStyle/>
          <a:p>
            <a:r>
              <a:rPr lang="en-TT" dirty="0"/>
              <a:t>Risk Management</a:t>
            </a:r>
          </a:p>
        </p:txBody>
      </p:sp>
      <p:sp>
        <p:nvSpPr>
          <p:cNvPr id="3" name="Subtitle 2">
            <a:extLst>
              <a:ext uri="{FF2B5EF4-FFF2-40B4-BE49-F238E27FC236}">
                <a16:creationId xmlns:a16="http://schemas.microsoft.com/office/drawing/2014/main" id="{27938319-AACE-4F2F-94ED-B5FB667E3D2B}"/>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750018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9"/>
            <a:ext cx="7886700" cy="543592"/>
          </a:xfrm>
        </p:spPr>
        <p:txBody>
          <a:bodyPr>
            <a:normAutofit fontScale="90000"/>
          </a:bodyPr>
          <a:lstStyle/>
          <a:p>
            <a:r>
              <a:rPr lang="en-US" dirty="0"/>
              <a:t>Fundamentals!</a:t>
            </a:r>
          </a:p>
        </p:txBody>
      </p:sp>
      <p:sp>
        <p:nvSpPr>
          <p:cNvPr id="3" name="Content Placeholder 2"/>
          <p:cNvSpPr>
            <a:spLocks noGrp="1"/>
          </p:cNvSpPr>
          <p:nvPr>
            <p:ph idx="1"/>
          </p:nvPr>
        </p:nvSpPr>
        <p:spPr>
          <a:xfrm>
            <a:off x="1981200" y="1700808"/>
            <a:ext cx="8229600" cy="3960440"/>
          </a:xfrm>
        </p:spPr>
        <p:txBody>
          <a:bodyPr>
            <a:normAutofit/>
          </a:bodyPr>
          <a:lstStyle/>
          <a:p>
            <a:r>
              <a:rPr lang="en-US" dirty="0"/>
              <a:t>Everything we do carries risk</a:t>
            </a:r>
          </a:p>
          <a:p>
            <a:endParaRPr lang="en-US" dirty="0"/>
          </a:p>
          <a:p>
            <a:r>
              <a:rPr lang="en-US" dirty="0"/>
              <a:t>Project which break new ground attract many risks</a:t>
            </a:r>
          </a:p>
          <a:p>
            <a:endParaRPr lang="en-US" dirty="0"/>
          </a:p>
          <a:p>
            <a:r>
              <a:rPr lang="en-US" dirty="0"/>
              <a:t>Project </a:t>
            </a:r>
            <a:r>
              <a:rPr lang="en-US" b="1" dirty="0"/>
              <a:t>risks can be predictable or completely unforeseeable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1BA8-409A-481E-B326-9305B738FE65}"/>
              </a:ext>
            </a:extLst>
          </p:cNvPr>
          <p:cNvSpPr>
            <a:spLocks noGrp="1"/>
          </p:cNvSpPr>
          <p:nvPr>
            <p:ph type="title"/>
          </p:nvPr>
        </p:nvSpPr>
        <p:spPr/>
        <p:txBody>
          <a:bodyPr/>
          <a:lstStyle/>
          <a:p>
            <a:endParaRPr lang="en-TT"/>
          </a:p>
        </p:txBody>
      </p:sp>
      <p:sp>
        <p:nvSpPr>
          <p:cNvPr id="3" name="Content Placeholder 2">
            <a:extLst>
              <a:ext uri="{FF2B5EF4-FFF2-40B4-BE49-F238E27FC236}">
                <a16:creationId xmlns:a16="http://schemas.microsoft.com/office/drawing/2014/main" id="{9FB463F7-621B-4A55-9CD9-722922DA937F}"/>
              </a:ext>
            </a:extLst>
          </p:cNvPr>
          <p:cNvSpPr>
            <a:spLocks noGrp="1"/>
          </p:cNvSpPr>
          <p:nvPr>
            <p:ph idx="1"/>
          </p:nvPr>
        </p:nvSpPr>
        <p:spPr/>
        <p:txBody>
          <a:bodyPr/>
          <a:lstStyle/>
          <a:p>
            <a:r>
              <a:rPr lang="en-US" dirty="0"/>
              <a:t>Risks can </a:t>
            </a:r>
            <a:r>
              <a:rPr lang="en-US" b="1" dirty="0"/>
              <a:t>occur at any stage </a:t>
            </a:r>
            <a:r>
              <a:rPr lang="en-US" dirty="0"/>
              <a:t>in a project</a:t>
            </a:r>
          </a:p>
          <a:p>
            <a:endParaRPr lang="en-US" dirty="0"/>
          </a:p>
          <a:p>
            <a:r>
              <a:rPr lang="en-US" dirty="0"/>
              <a:t>For very large projects it is necessary to </a:t>
            </a:r>
            <a:r>
              <a:rPr lang="en-US" b="1" dirty="0"/>
              <a:t>appoint a Risk Manager</a:t>
            </a:r>
            <a:r>
              <a:rPr lang="en-US" dirty="0"/>
              <a:t>, who develops and monitors a comprehensive Risk Strategy</a:t>
            </a:r>
          </a:p>
          <a:p>
            <a:endParaRPr lang="en-US" dirty="0"/>
          </a:p>
          <a:p>
            <a:r>
              <a:rPr lang="en-US" dirty="0"/>
              <a:t>Project Management Office is a logical place for the risk management function to reside</a:t>
            </a:r>
          </a:p>
          <a:p>
            <a:endParaRPr lang="en-TT" dirty="0"/>
          </a:p>
        </p:txBody>
      </p:sp>
    </p:spTree>
    <p:extLst>
      <p:ext uri="{BB962C8B-B14F-4D97-AF65-F5344CB8AC3E}">
        <p14:creationId xmlns:p14="http://schemas.microsoft.com/office/powerpoint/2010/main" val="3639807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9"/>
            <a:ext cx="7886700" cy="615600"/>
          </a:xfrm>
        </p:spPr>
        <p:txBody>
          <a:bodyPr>
            <a:normAutofit fontScale="90000"/>
          </a:bodyPr>
          <a:lstStyle/>
          <a:p>
            <a:r>
              <a:rPr lang="en-TT" dirty="0"/>
              <a:t>Trinidad- </a:t>
            </a:r>
            <a:r>
              <a:rPr lang="en-TT" dirty="0" err="1"/>
              <a:t>Toco</a:t>
            </a:r>
            <a:r>
              <a:rPr lang="en-TT" dirty="0"/>
              <a:t> Port</a:t>
            </a:r>
          </a:p>
        </p:txBody>
      </p:sp>
      <p:pic>
        <p:nvPicPr>
          <p:cNvPr id="4" name="Content Placeholder 3"/>
          <p:cNvPicPr>
            <a:picLocks noGrp="1" noChangeAspect="1"/>
          </p:cNvPicPr>
          <p:nvPr>
            <p:ph idx="1"/>
          </p:nvPr>
        </p:nvPicPr>
        <p:blipFill>
          <a:blip r:embed="rId2"/>
          <a:stretch>
            <a:fillRect/>
          </a:stretch>
        </p:blipFill>
        <p:spPr>
          <a:xfrm>
            <a:off x="2166760" y="1417639"/>
            <a:ext cx="7858480" cy="4708525"/>
          </a:xfrm>
          <a:prstGeom prst="rect">
            <a:avLst/>
          </a:prstGeom>
        </p:spPr>
      </p:pic>
      <p:sp>
        <p:nvSpPr>
          <p:cNvPr id="5" name="TextBox 4">
            <a:extLst>
              <a:ext uri="{FF2B5EF4-FFF2-40B4-BE49-F238E27FC236}">
                <a16:creationId xmlns:a16="http://schemas.microsoft.com/office/drawing/2014/main" id="{6E3AEE88-7ABB-4BD9-85E0-D348D39E6E7C}"/>
              </a:ext>
            </a:extLst>
          </p:cNvPr>
          <p:cNvSpPr txBox="1"/>
          <p:nvPr/>
        </p:nvSpPr>
        <p:spPr>
          <a:xfrm>
            <a:off x="2149201" y="6193740"/>
            <a:ext cx="4572000" cy="369332"/>
          </a:xfrm>
          <a:prstGeom prst="rect">
            <a:avLst/>
          </a:prstGeom>
          <a:noFill/>
        </p:spPr>
        <p:txBody>
          <a:bodyPr wrap="square">
            <a:spAutoFit/>
          </a:bodyPr>
          <a:lstStyle/>
          <a:p>
            <a:r>
              <a:rPr lang="en-TT" dirty="0"/>
              <a:t>Source: Guardian (2019)</a:t>
            </a:r>
          </a:p>
        </p:txBody>
      </p:sp>
    </p:spTree>
    <p:extLst>
      <p:ext uri="{BB962C8B-B14F-4D97-AF65-F5344CB8AC3E}">
        <p14:creationId xmlns:p14="http://schemas.microsoft.com/office/powerpoint/2010/main" val="280318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EF9C-A7E9-4EA3-9311-1DE5F9AE7E8A}"/>
              </a:ext>
            </a:extLst>
          </p:cNvPr>
          <p:cNvSpPr>
            <a:spLocks noGrp="1"/>
          </p:cNvSpPr>
          <p:nvPr>
            <p:ph type="title"/>
          </p:nvPr>
        </p:nvSpPr>
        <p:spPr/>
        <p:txBody>
          <a:bodyPr/>
          <a:lstStyle/>
          <a:p>
            <a:r>
              <a:rPr lang="en-TT" dirty="0"/>
              <a:t>Trinidad- Toco Port</a:t>
            </a:r>
          </a:p>
        </p:txBody>
      </p:sp>
      <p:pic>
        <p:nvPicPr>
          <p:cNvPr id="9" name="Content Placeholder 8">
            <a:extLst>
              <a:ext uri="{FF2B5EF4-FFF2-40B4-BE49-F238E27FC236}">
                <a16:creationId xmlns:a16="http://schemas.microsoft.com/office/drawing/2014/main" id="{9F2185EF-D2AE-4202-99E4-D702AB405E21}"/>
              </a:ext>
            </a:extLst>
          </p:cNvPr>
          <p:cNvPicPr>
            <a:picLocks noGrp="1" noChangeAspect="1"/>
          </p:cNvPicPr>
          <p:nvPr>
            <p:ph idx="1"/>
          </p:nvPr>
        </p:nvPicPr>
        <p:blipFill>
          <a:blip r:embed="rId2"/>
          <a:stretch>
            <a:fillRect/>
          </a:stretch>
        </p:blipFill>
        <p:spPr>
          <a:xfrm>
            <a:off x="1981200" y="1417639"/>
            <a:ext cx="8229600" cy="4633674"/>
          </a:xfrm>
          <a:prstGeom prst="rect">
            <a:avLst/>
          </a:prstGeom>
        </p:spPr>
      </p:pic>
      <p:sp>
        <p:nvSpPr>
          <p:cNvPr id="6" name="TextBox 5">
            <a:extLst>
              <a:ext uri="{FF2B5EF4-FFF2-40B4-BE49-F238E27FC236}">
                <a16:creationId xmlns:a16="http://schemas.microsoft.com/office/drawing/2014/main" id="{F94A7AE4-5CBA-466F-AB4E-D19056F35775}"/>
              </a:ext>
            </a:extLst>
          </p:cNvPr>
          <p:cNvSpPr txBox="1"/>
          <p:nvPr/>
        </p:nvSpPr>
        <p:spPr>
          <a:xfrm>
            <a:off x="2495600" y="6214030"/>
            <a:ext cx="4572000" cy="369332"/>
          </a:xfrm>
          <a:prstGeom prst="rect">
            <a:avLst/>
          </a:prstGeom>
          <a:noFill/>
        </p:spPr>
        <p:txBody>
          <a:bodyPr wrap="square">
            <a:spAutoFit/>
          </a:bodyPr>
          <a:lstStyle/>
          <a:p>
            <a:r>
              <a:rPr lang="en-TT" dirty="0"/>
              <a:t>Source: Guardian (2020)</a:t>
            </a:r>
          </a:p>
        </p:txBody>
      </p:sp>
    </p:spTree>
    <p:extLst>
      <p:ext uri="{BB962C8B-B14F-4D97-AF65-F5344CB8AC3E}">
        <p14:creationId xmlns:p14="http://schemas.microsoft.com/office/powerpoint/2010/main" val="3269342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Types of Risks</a:t>
            </a: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t="10629"/>
          <a:stretch/>
        </p:blipFill>
        <p:spPr>
          <a:xfrm>
            <a:off x="2351584" y="1690691"/>
            <a:ext cx="4320480" cy="3672408"/>
          </a:xfrm>
          <a:prstGeom prst="rect">
            <a:avLst/>
          </a:prstGeom>
          <a:ln w="12700">
            <a:solidFill>
              <a:schemeClr val="tx1"/>
            </a:solidFill>
          </a:ln>
        </p:spPr>
      </p:pic>
    </p:spTree>
    <p:extLst>
      <p:ext uri="{BB962C8B-B14F-4D97-AF65-F5344CB8AC3E}">
        <p14:creationId xmlns:p14="http://schemas.microsoft.com/office/powerpoint/2010/main" val="143793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Risk Management</a:t>
            </a:r>
          </a:p>
        </p:txBody>
      </p:sp>
      <p:sp>
        <p:nvSpPr>
          <p:cNvPr id="3" name="Content Placeholder 2"/>
          <p:cNvSpPr>
            <a:spLocks noGrp="1"/>
          </p:cNvSpPr>
          <p:nvPr>
            <p:ph idx="1"/>
          </p:nvPr>
        </p:nvSpPr>
        <p:spPr>
          <a:xfrm>
            <a:off x="1981200" y="1690691"/>
            <a:ext cx="8229600" cy="4531642"/>
          </a:xfrm>
        </p:spPr>
        <p:txBody>
          <a:bodyPr>
            <a:normAutofit/>
          </a:bodyPr>
          <a:lstStyle/>
          <a:p>
            <a:r>
              <a:rPr lang="en-US" dirty="0"/>
              <a:t>Potential effects range from </a:t>
            </a:r>
            <a:r>
              <a:rPr lang="en-US" b="1" dirty="0"/>
              <a:t>trivial inconvenience to project disaster</a:t>
            </a:r>
          </a:p>
          <a:p>
            <a:endParaRPr lang="en-US" b="1" dirty="0"/>
          </a:p>
          <a:p>
            <a:r>
              <a:rPr lang="en-US" dirty="0"/>
              <a:t>A risk event that </a:t>
            </a:r>
            <a:r>
              <a:rPr lang="en-US" b="1" dirty="0"/>
              <a:t>occurs late in a project can be more costly</a:t>
            </a:r>
            <a:r>
              <a:rPr lang="en-US" dirty="0"/>
              <a:t> than a similar event nearer the start of the project</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FBCD-8E2D-4E09-B535-887F4A85736F}"/>
              </a:ext>
            </a:extLst>
          </p:cNvPr>
          <p:cNvSpPr>
            <a:spLocks noGrp="1"/>
          </p:cNvSpPr>
          <p:nvPr>
            <p:ph type="title"/>
          </p:nvPr>
        </p:nvSpPr>
        <p:spPr/>
        <p:txBody>
          <a:bodyPr/>
          <a:lstStyle/>
          <a:p>
            <a:endParaRPr lang="en-TT"/>
          </a:p>
        </p:txBody>
      </p:sp>
      <p:sp>
        <p:nvSpPr>
          <p:cNvPr id="3" name="Content Placeholder 2">
            <a:extLst>
              <a:ext uri="{FF2B5EF4-FFF2-40B4-BE49-F238E27FC236}">
                <a16:creationId xmlns:a16="http://schemas.microsoft.com/office/drawing/2014/main" id="{16431DC5-609B-46DB-8055-F52EF2EFDE57}"/>
              </a:ext>
            </a:extLst>
          </p:cNvPr>
          <p:cNvSpPr>
            <a:spLocks noGrp="1"/>
          </p:cNvSpPr>
          <p:nvPr>
            <p:ph idx="1"/>
          </p:nvPr>
        </p:nvSpPr>
        <p:spPr/>
        <p:txBody>
          <a:bodyPr/>
          <a:lstStyle/>
          <a:p>
            <a:r>
              <a:rPr lang="en-US" dirty="0"/>
              <a:t>Simply because as time passes there will be a </a:t>
            </a:r>
            <a:r>
              <a:rPr lang="en-US" b="1" dirty="0"/>
              <a:t>greater value of work in progress and higher sunk costs at risk of loss</a:t>
            </a:r>
            <a:r>
              <a:rPr lang="en-US" dirty="0"/>
              <a:t> or damage</a:t>
            </a:r>
          </a:p>
          <a:p>
            <a:endParaRPr lang="en-US" dirty="0"/>
          </a:p>
          <a:p>
            <a:r>
              <a:rPr lang="en-US" dirty="0"/>
              <a:t>We read in the newspaper about cost overruns and schedule slips on a wide variety of large scale development projects. </a:t>
            </a:r>
            <a:r>
              <a:rPr lang="en-US" b="1" dirty="0"/>
              <a:t>Is it because of RISKS?</a:t>
            </a:r>
          </a:p>
          <a:p>
            <a:endParaRPr lang="en-TT" dirty="0"/>
          </a:p>
        </p:txBody>
      </p:sp>
    </p:spTree>
    <p:extLst>
      <p:ext uri="{BB962C8B-B14F-4D97-AF65-F5344CB8AC3E}">
        <p14:creationId xmlns:p14="http://schemas.microsoft.com/office/powerpoint/2010/main" val="417429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44299" y="61306"/>
            <a:ext cx="7624822" cy="1325563"/>
          </a:xfrm>
        </p:spPr>
        <p:txBody>
          <a:bodyPr anchor="ctr">
            <a:normAutofit/>
          </a:bodyPr>
          <a:lstStyle/>
          <a:p>
            <a:r>
              <a:rPr lang="en-US" altLang="en-US" dirty="0"/>
              <a:t>Project resourcing and related techniques</a:t>
            </a:r>
          </a:p>
        </p:txBody>
      </p:sp>
      <p:sp>
        <p:nvSpPr>
          <p:cNvPr id="3" name="Content Placeholder 2">
            <a:extLst>
              <a:ext uri="{FF2B5EF4-FFF2-40B4-BE49-F238E27FC236}">
                <a16:creationId xmlns:a16="http://schemas.microsoft.com/office/drawing/2014/main" id="{3843101B-98A4-4082-B9CC-E8E76D70B111}"/>
              </a:ext>
            </a:extLst>
          </p:cNvPr>
          <p:cNvSpPr>
            <a:spLocks noGrp="1"/>
          </p:cNvSpPr>
          <p:nvPr>
            <p:ph idx="1"/>
          </p:nvPr>
        </p:nvSpPr>
        <p:spPr>
          <a:xfrm>
            <a:off x="1473200" y="1825625"/>
            <a:ext cx="9779000" cy="4916628"/>
          </a:xfrm>
        </p:spPr>
        <p:txBody>
          <a:bodyPr/>
          <a:lstStyle/>
          <a:p>
            <a:pPr>
              <a:spcAft>
                <a:spcPts val="1200"/>
              </a:spcAft>
            </a:pPr>
            <a:r>
              <a:rPr lang="en-GB" sz="2800" b="0" i="0" kern="1200" dirty="0">
                <a:latin typeface="Raleway" panose="020B0503030101060003" pitchFamily="34" charset="0"/>
              </a:rPr>
              <a:t>Once a project plan has been drafted (but not finalised), resources can be estimated and attached to the plan</a:t>
            </a:r>
          </a:p>
          <a:p>
            <a:pPr>
              <a:spcAft>
                <a:spcPts val="1200"/>
              </a:spcAft>
            </a:pPr>
            <a:r>
              <a:rPr lang="en-GB" sz="2800" b="0" i="0" kern="1200" dirty="0">
                <a:latin typeface="Raleway" panose="020B0503030101060003" pitchFamily="34" charset="0"/>
              </a:rPr>
              <a:t>This is a valuable exercise – evaluating at an early stage the potential impact of any resource constraints on a proposed schedule…</a:t>
            </a:r>
          </a:p>
          <a:p>
            <a:pPr>
              <a:spcAft>
                <a:spcPts val="1200"/>
              </a:spcAft>
            </a:pPr>
            <a:r>
              <a:rPr lang="en-GB" sz="2800" b="0" i="0" kern="1200" dirty="0">
                <a:latin typeface="Raleway" panose="020B0503030101060003" pitchFamily="34" charset="0"/>
              </a:rPr>
              <a:t>… and facilitate resource-based budgeting to develop a detailed “bottom up” budget for the entire project</a:t>
            </a:r>
            <a:endParaRPr lang="en-US" sz="2800" kern="1200" dirty="0">
              <a:latin typeface="Raleway" panose="020B0503030101060003" pitchFamily="34" charset="0"/>
            </a:endParaRPr>
          </a:p>
          <a:p>
            <a:pPr>
              <a:spcAft>
                <a:spcPts val="1200"/>
              </a:spcAft>
            </a:pPr>
            <a:endParaRPr lang="en-US" sz="2800" kern="1200" dirty="0">
              <a:latin typeface="Raleway" panose="020B0503030101060003" pitchFamily="34" charset="0"/>
            </a:endParaRPr>
          </a:p>
          <a:p>
            <a:pPr>
              <a:spcAft>
                <a:spcPts val="1200"/>
              </a:spcAft>
            </a:pPr>
            <a:endParaRPr lang="en-US" sz="2800" kern="1200" dirty="0">
              <a:latin typeface="Raleway" panose="020B0503030101060003" pitchFamily="34" charset="0"/>
            </a:endParaRPr>
          </a:p>
          <a:p>
            <a:pPr>
              <a:spcAft>
                <a:spcPts val="1200"/>
              </a:spcAft>
            </a:pPr>
            <a:endParaRPr lang="en-GB" dirty="0"/>
          </a:p>
        </p:txBody>
      </p:sp>
      <p:sp>
        <p:nvSpPr>
          <p:cNvPr id="8" name="Rectangle 7" descr="Meeting">
            <a:extLst>
              <a:ext uri="{FF2B5EF4-FFF2-40B4-BE49-F238E27FC236}">
                <a16:creationId xmlns:a16="http://schemas.microsoft.com/office/drawing/2014/main" id="{EFE25DC1-0353-4BF5-9B77-8296C118DC7B}"/>
              </a:ext>
            </a:extLst>
          </p:cNvPr>
          <p:cNvSpPr/>
          <p:nvPr/>
        </p:nvSpPr>
        <p:spPr>
          <a:xfrm>
            <a:off x="688090" y="2023291"/>
            <a:ext cx="503420" cy="50342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Rectangle 9" descr="Presentation with Checklist">
            <a:extLst>
              <a:ext uri="{FF2B5EF4-FFF2-40B4-BE49-F238E27FC236}">
                <a16:creationId xmlns:a16="http://schemas.microsoft.com/office/drawing/2014/main" id="{8127CD57-BE13-460A-8F84-14CEFC941E1D}"/>
              </a:ext>
            </a:extLst>
          </p:cNvPr>
          <p:cNvSpPr/>
          <p:nvPr/>
        </p:nvSpPr>
        <p:spPr>
          <a:xfrm>
            <a:off x="688090" y="3256280"/>
            <a:ext cx="503420" cy="50342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4">
              <a:hueOff val="-603303"/>
              <a:satOff val="0"/>
              <a:lumOff val="-4379"/>
              <a:alphaOff val="0"/>
            </a:schemeClr>
          </a:effectRef>
          <a:fontRef idx="minor">
            <a:schemeClr val="lt1"/>
          </a:fontRef>
        </p:style>
      </p:sp>
      <p:sp>
        <p:nvSpPr>
          <p:cNvPr id="13" name="Rectangle 12" descr="Money">
            <a:extLst>
              <a:ext uri="{FF2B5EF4-FFF2-40B4-BE49-F238E27FC236}">
                <a16:creationId xmlns:a16="http://schemas.microsoft.com/office/drawing/2014/main" id="{A9E2CCC9-A6FC-4EA0-ACD8-9B88F10360C8}"/>
              </a:ext>
            </a:extLst>
          </p:cNvPr>
          <p:cNvSpPr/>
          <p:nvPr/>
        </p:nvSpPr>
        <p:spPr>
          <a:xfrm>
            <a:off x="819861" y="4538262"/>
            <a:ext cx="503420" cy="503420"/>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4">
              <a:hueOff val="-1206606"/>
              <a:satOff val="0"/>
              <a:lumOff val="-8759"/>
              <a:alphaOff val="0"/>
            </a:schemeClr>
          </a:effectRef>
          <a:fontRef idx="minor">
            <a:schemeClr val="lt1"/>
          </a:fontRef>
        </p:style>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B5A1-9ECC-45C0-8A06-0CE8C6AC807E}"/>
              </a:ext>
            </a:extLst>
          </p:cNvPr>
          <p:cNvSpPr>
            <a:spLocks noGrp="1"/>
          </p:cNvSpPr>
          <p:nvPr>
            <p:ph type="title"/>
          </p:nvPr>
        </p:nvSpPr>
        <p:spPr>
          <a:xfrm>
            <a:off x="1844299" y="61306"/>
            <a:ext cx="6506836" cy="1325563"/>
          </a:xfrm>
        </p:spPr>
        <p:txBody>
          <a:bodyPr>
            <a:normAutofit/>
          </a:bodyPr>
          <a:lstStyle/>
          <a:p>
            <a:r>
              <a:rPr lang="en-GB" dirty="0"/>
              <a:t>Project Risk and Issues Management: Overview</a:t>
            </a:r>
          </a:p>
        </p:txBody>
      </p:sp>
      <p:sp>
        <p:nvSpPr>
          <p:cNvPr id="3" name="Content Placeholder 2">
            <a:extLst>
              <a:ext uri="{FF2B5EF4-FFF2-40B4-BE49-F238E27FC236}">
                <a16:creationId xmlns:a16="http://schemas.microsoft.com/office/drawing/2014/main" id="{837E90BD-57D8-402A-9671-262EDA39538F}"/>
              </a:ext>
            </a:extLst>
          </p:cNvPr>
          <p:cNvSpPr>
            <a:spLocks noGrp="1"/>
          </p:cNvSpPr>
          <p:nvPr>
            <p:ph idx="1"/>
          </p:nvPr>
        </p:nvSpPr>
        <p:spPr/>
        <p:txBody>
          <a:bodyPr>
            <a:normAutofit lnSpcReduction="10000"/>
          </a:bodyPr>
          <a:lstStyle/>
          <a:p>
            <a:r>
              <a:rPr lang="en-GB" dirty="0"/>
              <a:t>Risks can be identified at any time on the project</a:t>
            </a:r>
          </a:p>
          <a:p>
            <a:r>
              <a:rPr lang="en-GB" dirty="0"/>
              <a:t>Risk management is a continual process of identifying, assessing, planning responses and implementing responses.</a:t>
            </a:r>
          </a:p>
          <a:p>
            <a:r>
              <a:rPr lang="en-GB" dirty="0"/>
              <a:t>Risks are often assessed using impact and probability (likelihood) – the higher the impact and probability the more important the risk.</a:t>
            </a:r>
          </a:p>
          <a:p>
            <a:r>
              <a:rPr lang="en-GB" dirty="0"/>
              <a:t>Issues are risks that have occurred.  Sometimes they were predicted through risk management, sometimes not.</a:t>
            </a:r>
          </a:p>
          <a:p>
            <a:r>
              <a:rPr lang="en-GB" dirty="0"/>
              <a:t>Issue management needs to be in place </a:t>
            </a:r>
            <a:br>
              <a:rPr lang="en-GB" dirty="0"/>
            </a:br>
            <a:r>
              <a:rPr lang="en-GB" dirty="0"/>
              <a:t>to log the issue and how it was managed.</a:t>
            </a:r>
          </a:p>
          <a:p>
            <a:endParaRPr lang="en-GB" dirty="0"/>
          </a:p>
        </p:txBody>
      </p:sp>
    </p:spTree>
    <p:extLst>
      <p:ext uri="{BB962C8B-B14F-4D97-AF65-F5344CB8AC3E}">
        <p14:creationId xmlns:p14="http://schemas.microsoft.com/office/powerpoint/2010/main" val="1059079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4593-E8B5-4C15-B696-C3BFA50CA54B}"/>
              </a:ext>
            </a:extLst>
          </p:cNvPr>
          <p:cNvSpPr>
            <a:spLocks noGrp="1"/>
          </p:cNvSpPr>
          <p:nvPr>
            <p:ph type="title"/>
          </p:nvPr>
        </p:nvSpPr>
        <p:spPr/>
        <p:txBody>
          <a:bodyPr/>
          <a:lstStyle/>
          <a:p>
            <a:r>
              <a:rPr lang="en-GB" dirty="0"/>
              <a:t>Planning for risks</a:t>
            </a:r>
          </a:p>
        </p:txBody>
      </p:sp>
      <p:sp>
        <p:nvSpPr>
          <p:cNvPr id="3" name="Content Placeholder 2">
            <a:extLst>
              <a:ext uri="{FF2B5EF4-FFF2-40B4-BE49-F238E27FC236}">
                <a16:creationId xmlns:a16="http://schemas.microsoft.com/office/drawing/2014/main" id="{85C1A66C-7BB1-4747-B3CF-63994ED01FF4}"/>
              </a:ext>
            </a:extLst>
          </p:cNvPr>
          <p:cNvSpPr>
            <a:spLocks noGrp="1"/>
          </p:cNvSpPr>
          <p:nvPr>
            <p:ph idx="1"/>
          </p:nvPr>
        </p:nvSpPr>
        <p:spPr>
          <a:xfrm>
            <a:off x="1128712" y="1469292"/>
            <a:ext cx="10515600" cy="5092940"/>
          </a:xfrm>
        </p:spPr>
        <p:txBody>
          <a:bodyPr>
            <a:normAutofit/>
          </a:bodyPr>
          <a:lstStyle/>
          <a:p>
            <a:pPr lvl="8"/>
            <a:r>
              <a:rPr lang="en-GB" sz="2400" dirty="0">
                <a:latin typeface="Raleway" panose="020B0503030101060003" pitchFamily="34" charset="0"/>
              </a:rPr>
              <a:t>Pharmaceutical companies anticipated that there may be a drugs shortage cause by a No-Deal Brexit</a:t>
            </a:r>
          </a:p>
          <a:p>
            <a:pPr lvl="8"/>
            <a:r>
              <a:rPr lang="en-GB" sz="2400" dirty="0">
                <a:latin typeface="Raleway" panose="020B0503030101060003" pitchFamily="34" charset="0"/>
              </a:rPr>
              <a:t>Drug companies started to stockpile drugs to be able to mitigate the risk of running out of medication</a:t>
            </a:r>
          </a:p>
          <a:p>
            <a:r>
              <a:rPr lang="en-GB" sz="2400" dirty="0">
                <a:latin typeface="Raleway" panose="020B0503030101060003" pitchFamily="34" charset="0"/>
              </a:rPr>
              <a:t>What happened? </a:t>
            </a:r>
          </a:p>
          <a:p>
            <a:pPr lvl="7"/>
            <a:r>
              <a:rPr lang="en-GB" sz="2400" dirty="0">
                <a:latin typeface="Raleway" panose="020B0503030101060003" pitchFamily="34" charset="0"/>
              </a:rPr>
              <a:t>Different Issue</a:t>
            </a:r>
          </a:p>
          <a:p>
            <a:pPr lvl="7"/>
            <a:r>
              <a:rPr lang="en-GB" sz="2400" dirty="0">
                <a:latin typeface="Raleway" panose="020B0503030101060003" pitchFamily="34" charset="0"/>
              </a:rPr>
              <a:t>Covid-19 happened first</a:t>
            </a:r>
          </a:p>
          <a:p>
            <a:pPr lvl="7"/>
            <a:r>
              <a:rPr lang="en-GB" sz="2400" dirty="0">
                <a:latin typeface="Raleway" panose="020B0503030101060003" pitchFamily="34" charset="0"/>
              </a:rPr>
              <a:t>The stockpiling of drugs prevented a shortage in </a:t>
            </a:r>
            <a:br>
              <a:rPr lang="en-GB" sz="2400" dirty="0">
                <a:latin typeface="Raleway" panose="020B0503030101060003" pitchFamily="34" charset="0"/>
              </a:rPr>
            </a:br>
            <a:r>
              <a:rPr lang="en-GB" sz="2400" dirty="0">
                <a:latin typeface="Raleway" panose="020B0503030101060003" pitchFamily="34" charset="0"/>
              </a:rPr>
              <a:t>the UK </a:t>
            </a:r>
          </a:p>
        </p:txBody>
      </p:sp>
      <p:pic>
        <p:nvPicPr>
          <p:cNvPr id="1026" name="Picture 2" descr="Impact of Brexit on global textile industry - Fibre2Fashion">
            <a:extLst>
              <a:ext uri="{FF2B5EF4-FFF2-40B4-BE49-F238E27FC236}">
                <a16:creationId xmlns:a16="http://schemas.microsoft.com/office/drawing/2014/main" id="{C1A1EA37-E996-4FC9-AFDE-E85C67728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61" y="1837318"/>
            <a:ext cx="3799261" cy="1304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verview - COVID-19 - Eurostat">
            <a:extLst>
              <a:ext uri="{FF2B5EF4-FFF2-40B4-BE49-F238E27FC236}">
                <a16:creationId xmlns:a16="http://schemas.microsoft.com/office/drawing/2014/main" id="{D295670F-E961-49F6-BE8B-C7C6E8900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441" y="4167005"/>
            <a:ext cx="27051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87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Risk?</a:t>
            </a:r>
          </a:p>
        </p:txBody>
      </p:sp>
      <p:sp>
        <p:nvSpPr>
          <p:cNvPr id="3" name="Content Placeholder 2"/>
          <p:cNvSpPr>
            <a:spLocks noGrp="1"/>
          </p:cNvSpPr>
          <p:nvPr>
            <p:ph idx="1"/>
          </p:nvPr>
        </p:nvSpPr>
        <p:spPr>
          <a:xfrm>
            <a:off x="1981200" y="1285860"/>
            <a:ext cx="8229600" cy="5297502"/>
          </a:xfrm>
        </p:spPr>
        <p:txBody>
          <a:bodyPr>
            <a:normAutofit/>
          </a:bodyPr>
          <a:lstStyle/>
          <a:p>
            <a:r>
              <a:rPr lang="en-US" dirty="0"/>
              <a:t>Project Risk is an </a:t>
            </a:r>
            <a:r>
              <a:rPr lang="en-US" b="1" dirty="0"/>
              <a:t>uncertain event or condition </a:t>
            </a:r>
          </a:p>
          <a:p>
            <a:r>
              <a:rPr lang="en-US" dirty="0"/>
              <a:t>If it occurs, has a positive or negative effect</a:t>
            </a:r>
          </a:p>
          <a:p>
            <a:r>
              <a:rPr lang="en-US" dirty="0"/>
              <a:t>On one or more project objectives: </a:t>
            </a:r>
          </a:p>
        </p:txBody>
      </p:sp>
      <p:pic>
        <p:nvPicPr>
          <p:cNvPr id="4" name="Picture 3">
            <a:extLst>
              <a:ext uri="{FF2B5EF4-FFF2-40B4-BE49-F238E27FC236}">
                <a16:creationId xmlns:a16="http://schemas.microsoft.com/office/drawing/2014/main" id="{F1988A2D-7439-4AF9-B155-8227DEE30D01}"/>
              </a:ext>
            </a:extLst>
          </p:cNvPr>
          <p:cNvPicPr>
            <a:picLocks noChangeAspect="1"/>
          </p:cNvPicPr>
          <p:nvPr/>
        </p:nvPicPr>
        <p:blipFill>
          <a:blip r:embed="rId2"/>
          <a:stretch>
            <a:fillRect/>
          </a:stretch>
        </p:blipFill>
        <p:spPr>
          <a:xfrm>
            <a:off x="3503713" y="3140969"/>
            <a:ext cx="4188315" cy="299339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31B550A-D4B8-45FC-922D-B61807648353}"/>
              </a:ext>
            </a:extLst>
          </p:cNvPr>
          <p:cNvSpPr>
            <a:spLocks noGrp="1" noChangeArrowheads="1"/>
          </p:cNvSpPr>
          <p:nvPr>
            <p:ph type="title"/>
          </p:nvPr>
        </p:nvSpPr>
        <p:spPr>
          <a:xfrm>
            <a:off x="1844299" y="61306"/>
            <a:ext cx="5328662" cy="1325563"/>
          </a:xfrm>
        </p:spPr>
        <p:txBody>
          <a:bodyPr>
            <a:normAutofit/>
          </a:bodyPr>
          <a:lstStyle/>
          <a:p>
            <a:r>
              <a:rPr lang="en-GB" altLang="en-US" dirty="0"/>
              <a:t>Risk </a:t>
            </a:r>
            <a:r>
              <a:rPr lang="en-US" altLang="en-US" dirty="0"/>
              <a:t>Management on projects</a:t>
            </a:r>
            <a:endParaRPr lang="en-GB" altLang="en-US" dirty="0"/>
          </a:p>
        </p:txBody>
      </p:sp>
      <p:sp>
        <p:nvSpPr>
          <p:cNvPr id="5123" name="Rectangle 3">
            <a:extLst>
              <a:ext uri="{FF2B5EF4-FFF2-40B4-BE49-F238E27FC236}">
                <a16:creationId xmlns:a16="http://schemas.microsoft.com/office/drawing/2014/main" id="{024BE620-E351-47F4-8734-85D2D70FE2D3}"/>
              </a:ext>
            </a:extLst>
          </p:cNvPr>
          <p:cNvSpPr>
            <a:spLocks noGrp="1" noChangeArrowheads="1"/>
          </p:cNvSpPr>
          <p:nvPr>
            <p:ph idx="1"/>
          </p:nvPr>
        </p:nvSpPr>
        <p:spPr>
          <a:xfrm>
            <a:off x="838200" y="1825625"/>
            <a:ext cx="10515600" cy="4812740"/>
          </a:xfrm>
        </p:spPr>
        <p:txBody>
          <a:bodyPr>
            <a:normAutofit fontScale="85000" lnSpcReduction="20000"/>
          </a:bodyPr>
          <a:lstStyle/>
          <a:p>
            <a:r>
              <a:rPr lang="en-US" altLang="en-US" dirty="0"/>
              <a:t>All projects face risks of some nature</a:t>
            </a:r>
          </a:p>
          <a:p>
            <a:r>
              <a:rPr lang="en-US" altLang="en-US" sz="3300" b="1" dirty="0">
                <a:solidFill>
                  <a:srgbClr val="66A7DB"/>
                </a:solidFill>
              </a:rPr>
              <a:t>Risk</a:t>
            </a:r>
            <a:r>
              <a:rPr lang="en-US" altLang="en-US" dirty="0"/>
              <a:t> "An</a:t>
            </a:r>
            <a:r>
              <a:rPr lang="en-US" altLang="en-US" b="1" dirty="0">
                <a:solidFill>
                  <a:srgbClr val="66A7DB"/>
                </a:solidFill>
              </a:rPr>
              <a:t> uncertain</a:t>
            </a:r>
            <a:r>
              <a:rPr lang="en-US" altLang="en-US" dirty="0"/>
              <a:t> event or condition that, if occurs, has a </a:t>
            </a:r>
            <a:r>
              <a:rPr lang="en-US" altLang="en-US" b="1" dirty="0">
                <a:solidFill>
                  <a:srgbClr val="66A7DB"/>
                </a:solidFill>
              </a:rPr>
              <a:t>positive </a:t>
            </a:r>
            <a:r>
              <a:rPr lang="en-US" altLang="en-US" dirty="0"/>
              <a:t>or </a:t>
            </a:r>
            <a:r>
              <a:rPr lang="en-US" altLang="en-US" b="1" dirty="0">
                <a:solidFill>
                  <a:srgbClr val="66A7DB"/>
                </a:solidFill>
              </a:rPr>
              <a:t>negative</a:t>
            </a:r>
            <a:r>
              <a:rPr lang="en-US" altLang="en-US" dirty="0"/>
              <a:t> effect on one or more project objectives.“ (PMI, 2021, p. 53, 117, 122 and 248)</a:t>
            </a:r>
          </a:p>
          <a:p>
            <a:r>
              <a:rPr lang="en-US" altLang="en-US" dirty="0"/>
              <a:t>Reminder – a risk can be positive, e.g. price reduction in the future on a project resource</a:t>
            </a:r>
          </a:p>
          <a:p>
            <a:r>
              <a:rPr lang="en-US" altLang="en-US" dirty="0"/>
              <a:t>Managing those risks</a:t>
            </a:r>
            <a:r>
              <a:rPr lang="en-GB" altLang="en-US" dirty="0"/>
              <a:t> </a:t>
            </a:r>
            <a:r>
              <a:rPr lang="en-US" altLang="en-US" dirty="0"/>
              <a:t>in a professional manner is a key part of project management</a:t>
            </a:r>
          </a:p>
          <a:p>
            <a:r>
              <a:rPr lang="en-US" altLang="en-US" sz="3300" b="1" dirty="0">
                <a:solidFill>
                  <a:srgbClr val="66A7DB"/>
                </a:solidFill>
              </a:rPr>
              <a:t>Risk Appetite </a:t>
            </a:r>
            <a:r>
              <a:rPr lang="en-US" altLang="en-US" dirty="0"/>
              <a:t>”the degree of uncertainty an </a:t>
            </a:r>
            <a:r>
              <a:rPr lang="en-US" altLang="en-US" dirty="0" err="1"/>
              <a:t>organisation</a:t>
            </a:r>
            <a:r>
              <a:rPr lang="en-US" altLang="en-US" dirty="0"/>
              <a:t> or individual is willing to accept in anticipation of a reward"  (PMI, 2021, p. 54 and 248)</a:t>
            </a:r>
          </a:p>
          <a:p>
            <a:r>
              <a:rPr lang="en-US" altLang="en-US" dirty="0"/>
              <a:t>Find a balance between being too risk averse and avoiding acceptable risks …</a:t>
            </a:r>
          </a:p>
          <a:p>
            <a:r>
              <a:rPr lang="en-US" altLang="en-US" dirty="0"/>
              <a:t>… but not being unnecessarily reckless and ignoring real risks that could </a:t>
            </a:r>
            <a:r>
              <a:rPr lang="en-US" altLang="en-US" dirty="0" err="1"/>
              <a:t>jeopardise</a:t>
            </a:r>
            <a:r>
              <a:rPr lang="en-US" altLang="en-US" dirty="0"/>
              <a:t> the success of the project</a:t>
            </a:r>
            <a:endParaRPr lang="en-GB"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Risk Event and Trigger</a:t>
            </a:r>
          </a:p>
        </p:txBody>
      </p:sp>
      <p:sp>
        <p:nvSpPr>
          <p:cNvPr id="3" name="Content Placeholder 2"/>
          <p:cNvSpPr>
            <a:spLocks noGrp="1"/>
          </p:cNvSpPr>
          <p:nvPr>
            <p:ph idx="1"/>
          </p:nvPr>
        </p:nvSpPr>
        <p:spPr/>
        <p:txBody>
          <a:bodyPr/>
          <a:lstStyle/>
          <a:p>
            <a:r>
              <a:rPr lang="en-US" dirty="0"/>
              <a:t>For each risk a </a:t>
            </a:r>
            <a:r>
              <a:rPr lang="en-US" b="1" dirty="0">
                <a:solidFill>
                  <a:schemeClr val="accent1"/>
                </a:solidFill>
              </a:rPr>
              <a:t>trigger</a:t>
            </a:r>
            <a:r>
              <a:rPr lang="en-US" dirty="0"/>
              <a:t> must be documented. </a:t>
            </a:r>
          </a:p>
          <a:p>
            <a:r>
              <a:rPr lang="en-US" dirty="0"/>
              <a:t>The trigger identifies the risk symptoms or warning signs. </a:t>
            </a:r>
          </a:p>
          <a:p>
            <a:r>
              <a:rPr lang="en-US" dirty="0"/>
              <a:t>It indicates that a risk has occurred or is about to occur. </a:t>
            </a:r>
          </a:p>
          <a:p>
            <a:r>
              <a:rPr lang="en-US" dirty="0"/>
              <a:t>The risk trigger also gives an indication of when a certain risk is expected to occur</a:t>
            </a:r>
            <a:endParaRPr lang="en-TT" dirty="0"/>
          </a:p>
        </p:txBody>
      </p:sp>
    </p:spTree>
    <p:extLst>
      <p:ext uri="{BB962C8B-B14F-4D97-AF65-F5344CB8AC3E}">
        <p14:creationId xmlns:p14="http://schemas.microsoft.com/office/powerpoint/2010/main" val="3991545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Example of Risk Triggers</a:t>
            </a:r>
          </a:p>
        </p:txBody>
      </p:sp>
      <p:pic>
        <p:nvPicPr>
          <p:cNvPr id="4" name="Content Placeholder 3"/>
          <p:cNvPicPr>
            <a:picLocks noGrp="1" noChangeAspect="1"/>
          </p:cNvPicPr>
          <p:nvPr>
            <p:ph idx="1"/>
          </p:nvPr>
        </p:nvPicPr>
        <p:blipFill>
          <a:blip r:embed="rId2"/>
          <a:stretch>
            <a:fillRect/>
          </a:stretch>
        </p:blipFill>
        <p:spPr>
          <a:xfrm>
            <a:off x="2043113" y="1844825"/>
            <a:ext cx="8105775" cy="2124075"/>
          </a:xfrm>
          <a:prstGeom prst="rect">
            <a:avLst/>
          </a:prstGeom>
        </p:spPr>
      </p:pic>
      <p:sp>
        <p:nvSpPr>
          <p:cNvPr id="5" name="TextBox 4">
            <a:extLst>
              <a:ext uri="{FF2B5EF4-FFF2-40B4-BE49-F238E27FC236}">
                <a16:creationId xmlns:a16="http://schemas.microsoft.com/office/drawing/2014/main" id="{C8947B34-ADFE-41C8-A2BF-B7B9E38D3A6A}"/>
              </a:ext>
            </a:extLst>
          </p:cNvPr>
          <p:cNvSpPr txBox="1"/>
          <p:nvPr/>
        </p:nvSpPr>
        <p:spPr>
          <a:xfrm>
            <a:off x="3647728" y="4509121"/>
            <a:ext cx="4572000" cy="1200329"/>
          </a:xfrm>
          <a:prstGeom prst="rect">
            <a:avLst/>
          </a:prstGeom>
          <a:noFill/>
        </p:spPr>
        <p:txBody>
          <a:bodyPr wrap="square">
            <a:spAutoFit/>
          </a:bodyPr>
          <a:lstStyle/>
          <a:p>
            <a:r>
              <a:rPr lang="en-US" dirty="0"/>
              <a:t>"Because of the cause or condition that is true, a risk event may occur, having an effect on either a cost, quality, scope or time objective."</a:t>
            </a:r>
            <a:endParaRPr lang="en-TT" dirty="0"/>
          </a:p>
        </p:txBody>
      </p:sp>
    </p:spTree>
    <p:extLst>
      <p:ext uri="{BB962C8B-B14F-4D97-AF65-F5344CB8AC3E}">
        <p14:creationId xmlns:p14="http://schemas.microsoft.com/office/powerpoint/2010/main" val="404987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Components for a Risk</a:t>
            </a:r>
          </a:p>
        </p:txBody>
      </p:sp>
      <p:sp>
        <p:nvSpPr>
          <p:cNvPr id="3" name="Content Placeholder 2"/>
          <p:cNvSpPr>
            <a:spLocks noGrp="1"/>
          </p:cNvSpPr>
          <p:nvPr>
            <p:ph idx="1"/>
          </p:nvPr>
        </p:nvSpPr>
        <p:spPr/>
        <p:txBody>
          <a:bodyPr/>
          <a:lstStyle/>
          <a:p>
            <a:r>
              <a:rPr lang="en-US" dirty="0"/>
              <a:t>A </a:t>
            </a:r>
            <a:r>
              <a:rPr lang="en-US" b="1" dirty="0"/>
              <a:t>Probability</a:t>
            </a:r>
            <a:r>
              <a:rPr lang="en-US" dirty="0"/>
              <a:t> (likelihood) of occurrence of the event</a:t>
            </a:r>
          </a:p>
          <a:p>
            <a:r>
              <a:rPr lang="en-US" b="1" dirty="0"/>
              <a:t>Impact</a:t>
            </a:r>
            <a:r>
              <a:rPr lang="en-US" dirty="0"/>
              <a:t> of the event occurring (amount at stake)</a:t>
            </a:r>
          </a:p>
          <a:p>
            <a:r>
              <a:rPr lang="en-US" b="1" dirty="0"/>
              <a:t>Risk = f (</a:t>
            </a:r>
            <a:r>
              <a:rPr lang="en-US" b="1" dirty="0" err="1"/>
              <a:t>Likelihood,Impact</a:t>
            </a:r>
            <a:r>
              <a:rPr lang="en-US" b="1" dirty="0"/>
              <a:t>)</a:t>
            </a:r>
          </a:p>
          <a:p>
            <a:r>
              <a:rPr lang="en-US" dirty="0"/>
              <a:t>In general, as either the likelihood or impact increases, so does the risk</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38B5-6636-4F68-9225-207757AB00C7}"/>
              </a:ext>
            </a:extLst>
          </p:cNvPr>
          <p:cNvSpPr>
            <a:spLocks noGrp="1"/>
          </p:cNvSpPr>
          <p:nvPr>
            <p:ph type="title"/>
          </p:nvPr>
        </p:nvSpPr>
        <p:spPr/>
        <p:txBody>
          <a:bodyPr/>
          <a:lstStyle/>
          <a:p>
            <a:r>
              <a:rPr lang="en-GB" dirty="0"/>
              <a:t>Risk Management Process</a:t>
            </a:r>
          </a:p>
        </p:txBody>
      </p:sp>
      <p:sp>
        <p:nvSpPr>
          <p:cNvPr id="4" name="Rectangle 3">
            <a:extLst>
              <a:ext uri="{FF2B5EF4-FFF2-40B4-BE49-F238E27FC236}">
                <a16:creationId xmlns:a16="http://schemas.microsoft.com/office/drawing/2014/main" id="{EF8F74A4-7C66-40DE-8742-81CDCA9B7030}"/>
              </a:ext>
            </a:extLst>
          </p:cNvPr>
          <p:cNvSpPr/>
          <p:nvPr/>
        </p:nvSpPr>
        <p:spPr>
          <a:xfrm>
            <a:off x="5106246" y="1927742"/>
            <a:ext cx="1830751"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2000" dirty="0">
                <a:solidFill>
                  <a:srgbClr val="FFFFFF"/>
                </a:solidFill>
                <a:latin typeface="Raleway" panose="020B0503030101060003" pitchFamily="34" charset="0"/>
              </a:rPr>
              <a:t>Plan Risk Management</a:t>
            </a:r>
          </a:p>
        </p:txBody>
      </p:sp>
      <p:sp>
        <p:nvSpPr>
          <p:cNvPr id="5" name="Rectangle 4">
            <a:extLst>
              <a:ext uri="{FF2B5EF4-FFF2-40B4-BE49-F238E27FC236}">
                <a16:creationId xmlns:a16="http://schemas.microsoft.com/office/drawing/2014/main" id="{97BD9A92-F1B6-4781-B328-AC4E0B90C482}"/>
              </a:ext>
            </a:extLst>
          </p:cNvPr>
          <p:cNvSpPr/>
          <p:nvPr/>
        </p:nvSpPr>
        <p:spPr>
          <a:xfrm>
            <a:off x="6997160" y="3146333"/>
            <a:ext cx="1566129"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2000" dirty="0">
                <a:solidFill>
                  <a:srgbClr val="FFFFFF"/>
                </a:solidFill>
                <a:latin typeface="Raleway" panose="020B0503030101060003" pitchFamily="34" charset="0"/>
              </a:rPr>
              <a:t>Identify</a:t>
            </a:r>
          </a:p>
        </p:txBody>
      </p:sp>
      <p:sp>
        <p:nvSpPr>
          <p:cNvPr id="6" name="Rectangle 5">
            <a:extLst>
              <a:ext uri="{FF2B5EF4-FFF2-40B4-BE49-F238E27FC236}">
                <a16:creationId xmlns:a16="http://schemas.microsoft.com/office/drawing/2014/main" id="{2EE9F98D-1547-42C3-B0E0-3F4C2357516B}"/>
              </a:ext>
            </a:extLst>
          </p:cNvPr>
          <p:cNvSpPr/>
          <p:nvPr/>
        </p:nvSpPr>
        <p:spPr>
          <a:xfrm>
            <a:off x="6367758" y="5083433"/>
            <a:ext cx="2257149"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2000" dirty="0">
                <a:solidFill>
                  <a:srgbClr val="FFFFFF"/>
                </a:solidFill>
                <a:latin typeface="Raleway" panose="020B0503030101060003" pitchFamily="34" charset="0"/>
              </a:rPr>
              <a:t>Analyse Risks:</a:t>
            </a:r>
          </a:p>
          <a:p>
            <a:pPr lvl="0" algn="ctr"/>
            <a:r>
              <a:rPr lang="en-GB" sz="2000" dirty="0">
                <a:solidFill>
                  <a:srgbClr val="FFFFFF"/>
                </a:solidFill>
                <a:latin typeface="Raleway" panose="020B0503030101060003" pitchFamily="34" charset="0"/>
              </a:rPr>
              <a:t>Quantitative Qualitative</a:t>
            </a:r>
          </a:p>
        </p:txBody>
      </p:sp>
      <p:sp>
        <p:nvSpPr>
          <p:cNvPr id="7" name="Rectangle 6">
            <a:extLst>
              <a:ext uri="{FF2B5EF4-FFF2-40B4-BE49-F238E27FC236}">
                <a16:creationId xmlns:a16="http://schemas.microsoft.com/office/drawing/2014/main" id="{05D301EF-F3BA-47DB-82A3-E848E730DB81}"/>
              </a:ext>
            </a:extLst>
          </p:cNvPr>
          <p:cNvSpPr/>
          <p:nvPr/>
        </p:nvSpPr>
        <p:spPr>
          <a:xfrm>
            <a:off x="4002865" y="5083433"/>
            <a:ext cx="1663095"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2000" dirty="0">
                <a:solidFill>
                  <a:srgbClr val="FFFFFF"/>
                </a:solidFill>
                <a:latin typeface="Raleway" panose="020B0503030101060003" pitchFamily="34" charset="0"/>
              </a:rPr>
              <a:t>Response</a:t>
            </a:r>
          </a:p>
          <a:p>
            <a:pPr lvl="0" algn="ctr"/>
            <a:r>
              <a:rPr lang="en-GB" sz="2000" dirty="0">
                <a:solidFill>
                  <a:srgbClr val="FFFFFF"/>
                </a:solidFill>
                <a:latin typeface="Raleway" panose="020B0503030101060003" pitchFamily="34" charset="0"/>
              </a:rPr>
              <a:t>Plans</a:t>
            </a:r>
          </a:p>
        </p:txBody>
      </p:sp>
      <p:sp>
        <p:nvSpPr>
          <p:cNvPr id="8" name="Rectangle 7">
            <a:extLst>
              <a:ext uri="{FF2B5EF4-FFF2-40B4-BE49-F238E27FC236}">
                <a16:creationId xmlns:a16="http://schemas.microsoft.com/office/drawing/2014/main" id="{92555FD4-31A2-4EF1-9CA9-ACB1B7F7EE46}"/>
              </a:ext>
            </a:extLst>
          </p:cNvPr>
          <p:cNvSpPr/>
          <p:nvPr/>
        </p:nvSpPr>
        <p:spPr>
          <a:xfrm>
            <a:off x="3325746" y="3146333"/>
            <a:ext cx="1710812" cy="86774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2000" dirty="0">
                <a:solidFill>
                  <a:srgbClr val="FFFFFF"/>
                </a:solidFill>
                <a:latin typeface="Raleway" panose="020B0503030101060003" pitchFamily="34" charset="0"/>
              </a:rPr>
              <a:t>Implement Responses</a:t>
            </a:r>
          </a:p>
        </p:txBody>
      </p:sp>
      <p:sp>
        <p:nvSpPr>
          <p:cNvPr id="9" name="Freeform 10">
            <a:extLst>
              <a:ext uri="{FF2B5EF4-FFF2-40B4-BE49-F238E27FC236}">
                <a16:creationId xmlns:a16="http://schemas.microsoft.com/office/drawing/2014/main" id="{404C26CC-2759-461D-AE7A-306C9B0269CC}"/>
              </a:ext>
              <a:ext uri="{C183D7F6-B498-43B3-948B-1728B52AA6E4}">
                <adec:decorative xmlns:adec="http://schemas.microsoft.com/office/drawing/2017/decorative" val="1"/>
              </a:ext>
            </a:extLst>
          </p:cNvPr>
          <p:cNvSpPr/>
          <p:nvPr/>
        </p:nvSpPr>
        <p:spPr>
          <a:xfrm>
            <a:off x="4535432" y="2611334"/>
            <a:ext cx="454025" cy="368300"/>
          </a:xfrm>
          <a:custGeom>
            <a:avLst/>
            <a:gdLst>
              <a:gd name="connsiteX0" fmla="*/ 0 w 454025"/>
              <a:gd name="connsiteY0" fmla="*/ 368300 h 368300"/>
              <a:gd name="connsiteX1" fmla="*/ 228600 w 454025"/>
              <a:gd name="connsiteY1" fmla="*/ 146050 h 368300"/>
              <a:gd name="connsiteX2" fmla="*/ 454025 w 454025"/>
              <a:gd name="connsiteY2" fmla="*/ 0 h 368300"/>
              <a:gd name="connsiteX0" fmla="*/ 0 w 454025"/>
              <a:gd name="connsiteY0" fmla="*/ 368300 h 368300"/>
              <a:gd name="connsiteX1" fmla="*/ 228600 w 454025"/>
              <a:gd name="connsiteY1" fmla="*/ 146050 h 368300"/>
              <a:gd name="connsiteX2" fmla="*/ 454025 w 454025"/>
              <a:gd name="connsiteY2" fmla="*/ 0 h 368300"/>
            </a:gdLst>
            <a:ahLst/>
            <a:cxnLst>
              <a:cxn ang="0">
                <a:pos x="connsiteX0" y="connsiteY0"/>
              </a:cxn>
              <a:cxn ang="0">
                <a:pos x="connsiteX1" y="connsiteY1"/>
              </a:cxn>
              <a:cxn ang="0">
                <a:pos x="connsiteX2" y="connsiteY2"/>
              </a:cxn>
            </a:cxnLst>
            <a:rect l="l" t="t" r="r" b="b"/>
            <a:pathLst>
              <a:path w="454025" h="368300">
                <a:moveTo>
                  <a:pt x="0" y="368300"/>
                </a:moveTo>
                <a:cubicBezTo>
                  <a:pt x="69329" y="287874"/>
                  <a:pt x="152929" y="207433"/>
                  <a:pt x="228600" y="146050"/>
                </a:cubicBezTo>
                <a:cubicBezTo>
                  <a:pt x="304271" y="84667"/>
                  <a:pt x="379148" y="42333"/>
                  <a:pt x="454025" y="0"/>
                </a:cubicBezTo>
              </a:path>
            </a:pathLst>
          </a:custGeom>
          <a:ln w="76200" cmpd="sng">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Freeform 11">
            <a:extLst>
              <a:ext uri="{FF2B5EF4-FFF2-40B4-BE49-F238E27FC236}">
                <a16:creationId xmlns:a16="http://schemas.microsoft.com/office/drawing/2014/main" id="{481BE09F-DED4-4110-97F6-433F8FEC46C8}"/>
              </a:ext>
              <a:ext uri="{C183D7F6-B498-43B3-948B-1728B52AA6E4}">
                <adec:decorative xmlns:adec="http://schemas.microsoft.com/office/drawing/2017/decorative" val="1"/>
              </a:ext>
            </a:extLst>
          </p:cNvPr>
          <p:cNvSpPr/>
          <p:nvPr/>
        </p:nvSpPr>
        <p:spPr>
          <a:xfrm>
            <a:off x="7024972" y="2601302"/>
            <a:ext cx="463550" cy="371475"/>
          </a:xfrm>
          <a:custGeom>
            <a:avLst/>
            <a:gdLst>
              <a:gd name="connsiteX0" fmla="*/ 0 w 463550"/>
              <a:gd name="connsiteY0" fmla="*/ 0 h 371475"/>
              <a:gd name="connsiteX1" fmla="*/ 250825 w 463550"/>
              <a:gd name="connsiteY1" fmla="*/ 152400 h 371475"/>
              <a:gd name="connsiteX2" fmla="*/ 463550 w 463550"/>
              <a:gd name="connsiteY2" fmla="*/ 371475 h 371475"/>
              <a:gd name="connsiteX0" fmla="*/ 0 w 463550"/>
              <a:gd name="connsiteY0" fmla="*/ 0 h 371475"/>
              <a:gd name="connsiteX1" fmla="*/ 250825 w 463550"/>
              <a:gd name="connsiteY1" fmla="*/ 152400 h 371475"/>
              <a:gd name="connsiteX2" fmla="*/ 463550 w 463550"/>
              <a:gd name="connsiteY2" fmla="*/ 371475 h 371475"/>
            </a:gdLst>
            <a:ahLst/>
            <a:cxnLst>
              <a:cxn ang="0">
                <a:pos x="connsiteX0" y="connsiteY0"/>
              </a:cxn>
              <a:cxn ang="0">
                <a:pos x="connsiteX1" y="connsiteY1"/>
              </a:cxn>
              <a:cxn ang="0">
                <a:pos x="connsiteX2" y="connsiteY2"/>
              </a:cxn>
            </a:cxnLst>
            <a:rect l="l" t="t" r="r" b="b"/>
            <a:pathLst>
              <a:path w="463550" h="371475">
                <a:moveTo>
                  <a:pt x="0" y="0"/>
                </a:moveTo>
                <a:cubicBezTo>
                  <a:pt x="84395" y="33347"/>
                  <a:pt x="173567" y="90488"/>
                  <a:pt x="250825" y="152400"/>
                </a:cubicBezTo>
                <a:cubicBezTo>
                  <a:pt x="328083" y="214313"/>
                  <a:pt x="395816" y="292894"/>
                  <a:pt x="463550" y="371475"/>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n w="76200">
                <a:solidFill>
                  <a:schemeClr val="tx1"/>
                </a:solidFill>
              </a:ln>
            </a:endParaRPr>
          </a:p>
        </p:txBody>
      </p:sp>
      <p:sp>
        <p:nvSpPr>
          <p:cNvPr id="11" name="Freeform 12">
            <a:extLst>
              <a:ext uri="{FF2B5EF4-FFF2-40B4-BE49-F238E27FC236}">
                <a16:creationId xmlns:a16="http://schemas.microsoft.com/office/drawing/2014/main" id="{DAE702A9-F993-4F0C-8B2D-06CB4746C19C}"/>
              </a:ext>
              <a:ext uri="{C183D7F6-B498-43B3-948B-1728B52AA6E4}">
                <adec:decorative xmlns:adec="http://schemas.microsoft.com/office/drawing/2017/decorative" val="1"/>
              </a:ext>
            </a:extLst>
          </p:cNvPr>
          <p:cNvSpPr/>
          <p:nvPr/>
        </p:nvSpPr>
        <p:spPr>
          <a:xfrm>
            <a:off x="7563085" y="4232733"/>
            <a:ext cx="161925" cy="641350"/>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Freeform 13">
            <a:extLst>
              <a:ext uri="{FF2B5EF4-FFF2-40B4-BE49-F238E27FC236}">
                <a16:creationId xmlns:a16="http://schemas.microsoft.com/office/drawing/2014/main" id="{BAC74CC9-0129-4E87-826E-7B6E12910480}"/>
              </a:ext>
              <a:ext uri="{C183D7F6-B498-43B3-948B-1728B52AA6E4}">
                <adec:decorative xmlns:adec="http://schemas.microsoft.com/office/drawing/2017/decorative" val="1"/>
              </a:ext>
            </a:extLst>
          </p:cNvPr>
          <p:cNvSpPr/>
          <p:nvPr/>
        </p:nvSpPr>
        <p:spPr>
          <a:xfrm>
            <a:off x="5820010" y="5829757"/>
            <a:ext cx="403225" cy="20095"/>
          </a:xfrm>
          <a:custGeom>
            <a:avLst/>
            <a:gdLst>
              <a:gd name="connsiteX0" fmla="*/ 403225 w 403225"/>
              <a:gd name="connsiteY0" fmla="*/ 0 h 20108"/>
              <a:gd name="connsiteX1" fmla="*/ 177800 w 403225"/>
              <a:gd name="connsiteY1" fmla="*/ 19050 h 20108"/>
              <a:gd name="connsiteX2" fmla="*/ 0 w 403225"/>
              <a:gd name="connsiteY2" fmla="*/ 6350 h 20108"/>
              <a:gd name="connsiteX0" fmla="*/ 403225 w 403225"/>
              <a:gd name="connsiteY0" fmla="*/ 0 h 20095"/>
              <a:gd name="connsiteX1" fmla="*/ 203994 w 403225"/>
              <a:gd name="connsiteY1" fmla="*/ 19037 h 20095"/>
              <a:gd name="connsiteX2" fmla="*/ 0 w 403225"/>
              <a:gd name="connsiteY2" fmla="*/ 6350 h 20095"/>
            </a:gdLst>
            <a:ahLst/>
            <a:cxnLst>
              <a:cxn ang="0">
                <a:pos x="connsiteX0" y="connsiteY0"/>
              </a:cxn>
              <a:cxn ang="0">
                <a:pos x="connsiteX1" y="connsiteY1"/>
              </a:cxn>
              <a:cxn ang="0">
                <a:pos x="connsiteX2" y="connsiteY2"/>
              </a:cxn>
            </a:cxnLst>
            <a:rect l="l" t="t" r="r" b="b"/>
            <a:pathLst>
              <a:path w="403225" h="20095">
                <a:moveTo>
                  <a:pt x="403225" y="0"/>
                </a:moveTo>
                <a:cubicBezTo>
                  <a:pt x="324114" y="8996"/>
                  <a:pt x="271198" y="17979"/>
                  <a:pt x="203994" y="19037"/>
                </a:cubicBezTo>
                <a:cubicBezTo>
                  <a:pt x="136790" y="20095"/>
                  <a:pt x="55298" y="13229"/>
                  <a:pt x="0" y="6350"/>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Freeform 14">
            <a:extLst>
              <a:ext uri="{FF2B5EF4-FFF2-40B4-BE49-F238E27FC236}">
                <a16:creationId xmlns:a16="http://schemas.microsoft.com/office/drawing/2014/main" id="{B40A8E7E-865B-4F98-B70C-7B789C7A0AAE}"/>
              </a:ext>
              <a:ext uri="{C183D7F6-B498-43B3-948B-1728B52AA6E4}">
                <adec:decorative xmlns:adec="http://schemas.microsoft.com/office/drawing/2017/decorative" val="1"/>
              </a:ext>
            </a:extLst>
          </p:cNvPr>
          <p:cNvSpPr/>
          <p:nvPr/>
        </p:nvSpPr>
        <p:spPr>
          <a:xfrm rot="8983166">
            <a:off x="4292322" y="4238822"/>
            <a:ext cx="161925" cy="641350"/>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762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 name="TextBox 15">
            <a:extLst>
              <a:ext uri="{FF2B5EF4-FFF2-40B4-BE49-F238E27FC236}">
                <a16:creationId xmlns:a16="http://schemas.microsoft.com/office/drawing/2014/main" id="{CB1623F6-0893-4227-8AE2-36275E47B856}"/>
              </a:ext>
            </a:extLst>
          </p:cNvPr>
          <p:cNvSpPr txBox="1"/>
          <p:nvPr/>
        </p:nvSpPr>
        <p:spPr>
          <a:xfrm>
            <a:off x="8601725" y="3123159"/>
            <a:ext cx="3003258" cy="1200329"/>
          </a:xfrm>
          <a:prstGeom prst="rect">
            <a:avLst/>
          </a:prstGeom>
          <a:noFill/>
        </p:spPr>
        <p:txBody>
          <a:bodyPr wrap="square" rtlCol="0">
            <a:spAutoFit/>
          </a:bodyPr>
          <a:lstStyle/>
          <a:p>
            <a:r>
              <a:rPr lang="en-GB" dirty="0">
                <a:latin typeface="Raleway" panose="020B0503030101060003" pitchFamily="34" charset="0"/>
              </a:rPr>
              <a:t>Categories of risk and potential risks and document (register/log and RBS)</a:t>
            </a:r>
          </a:p>
        </p:txBody>
      </p:sp>
      <p:sp>
        <p:nvSpPr>
          <p:cNvPr id="17" name="TextBox 16">
            <a:extLst>
              <a:ext uri="{FF2B5EF4-FFF2-40B4-BE49-F238E27FC236}">
                <a16:creationId xmlns:a16="http://schemas.microsoft.com/office/drawing/2014/main" id="{0678C957-56FF-4DD9-97FD-4858767B142F}"/>
              </a:ext>
            </a:extLst>
          </p:cNvPr>
          <p:cNvSpPr txBox="1"/>
          <p:nvPr/>
        </p:nvSpPr>
        <p:spPr>
          <a:xfrm>
            <a:off x="6021621" y="6130839"/>
            <a:ext cx="3873308" cy="646331"/>
          </a:xfrm>
          <a:prstGeom prst="rect">
            <a:avLst/>
          </a:prstGeom>
          <a:noFill/>
        </p:spPr>
        <p:txBody>
          <a:bodyPr wrap="square" rtlCol="0">
            <a:spAutoFit/>
          </a:bodyPr>
          <a:lstStyle/>
          <a:p>
            <a:r>
              <a:rPr lang="en-GB" dirty="0">
                <a:latin typeface="Raleway" panose="020B0503030101060003" pitchFamily="34" charset="0"/>
              </a:rPr>
              <a:t>Potential consequences, likelihood</a:t>
            </a:r>
          </a:p>
          <a:p>
            <a:r>
              <a:rPr lang="en-GB" dirty="0">
                <a:latin typeface="Raleway" panose="020B0503030101060003" pitchFamily="34" charset="0"/>
              </a:rPr>
              <a:t>Matrix commonly used</a:t>
            </a:r>
          </a:p>
        </p:txBody>
      </p:sp>
      <p:sp>
        <p:nvSpPr>
          <p:cNvPr id="18" name="TextBox 17">
            <a:extLst>
              <a:ext uri="{FF2B5EF4-FFF2-40B4-BE49-F238E27FC236}">
                <a16:creationId xmlns:a16="http://schemas.microsoft.com/office/drawing/2014/main" id="{62CF0E6C-7D2E-4DFB-9F68-09ED729B85CE}"/>
              </a:ext>
            </a:extLst>
          </p:cNvPr>
          <p:cNvSpPr txBox="1"/>
          <p:nvPr/>
        </p:nvSpPr>
        <p:spPr>
          <a:xfrm>
            <a:off x="1427741" y="5203521"/>
            <a:ext cx="2656888" cy="646331"/>
          </a:xfrm>
          <a:prstGeom prst="rect">
            <a:avLst/>
          </a:prstGeom>
          <a:noFill/>
        </p:spPr>
        <p:txBody>
          <a:bodyPr wrap="square" rtlCol="0">
            <a:spAutoFit/>
          </a:bodyPr>
          <a:lstStyle/>
          <a:p>
            <a:r>
              <a:rPr lang="en-GB" dirty="0">
                <a:latin typeface="Raleway" panose="020B0503030101060003" pitchFamily="34" charset="0"/>
              </a:rPr>
              <a:t>Formulate a response, document it</a:t>
            </a:r>
          </a:p>
        </p:txBody>
      </p:sp>
      <p:sp>
        <p:nvSpPr>
          <p:cNvPr id="19" name="TextBox 18">
            <a:extLst>
              <a:ext uri="{FF2B5EF4-FFF2-40B4-BE49-F238E27FC236}">
                <a16:creationId xmlns:a16="http://schemas.microsoft.com/office/drawing/2014/main" id="{A9F097E7-E67E-4684-9E48-F93ED2D9A481}"/>
              </a:ext>
            </a:extLst>
          </p:cNvPr>
          <p:cNvSpPr txBox="1"/>
          <p:nvPr/>
        </p:nvSpPr>
        <p:spPr>
          <a:xfrm>
            <a:off x="4853724" y="1279040"/>
            <a:ext cx="2419953" cy="646331"/>
          </a:xfrm>
          <a:prstGeom prst="rect">
            <a:avLst/>
          </a:prstGeom>
          <a:noFill/>
        </p:spPr>
        <p:txBody>
          <a:bodyPr wrap="square" rtlCol="0">
            <a:spAutoFit/>
          </a:bodyPr>
          <a:lstStyle/>
          <a:p>
            <a:r>
              <a:rPr lang="en-GB" dirty="0">
                <a:latin typeface="Raleway" panose="020B0503030101060003" pitchFamily="34" charset="0"/>
              </a:rPr>
              <a:t>From beginning</a:t>
            </a:r>
          </a:p>
          <a:p>
            <a:r>
              <a:rPr lang="en-GB" dirty="0">
                <a:latin typeface="Raleway" panose="020B0503030101060003" pitchFamily="34" charset="0"/>
              </a:rPr>
              <a:t>Continual monitoring</a:t>
            </a:r>
          </a:p>
        </p:txBody>
      </p:sp>
      <p:sp>
        <p:nvSpPr>
          <p:cNvPr id="20" name="TextBox 19">
            <a:extLst>
              <a:ext uri="{FF2B5EF4-FFF2-40B4-BE49-F238E27FC236}">
                <a16:creationId xmlns:a16="http://schemas.microsoft.com/office/drawing/2014/main" id="{1C999884-B062-454A-92E1-C3BBEB4E8F8B}"/>
              </a:ext>
            </a:extLst>
          </p:cNvPr>
          <p:cNvSpPr txBox="1"/>
          <p:nvPr/>
        </p:nvSpPr>
        <p:spPr>
          <a:xfrm>
            <a:off x="1365143" y="3357893"/>
            <a:ext cx="2047559" cy="923330"/>
          </a:xfrm>
          <a:prstGeom prst="rect">
            <a:avLst/>
          </a:prstGeom>
          <a:noFill/>
        </p:spPr>
        <p:txBody>
          <a:bodyPr wrap="square" rtlCol="0">
            <a:spAutoFit/>
          </a:bodyPr>
          <a:lstStyle/>
          <a:p>
            <a:r>
              <a:rPr lang="en-GB" dirty="0">
                <a:latin typeface="Raleway" panose="020B0503030101060003" pitchFamily="34" charset="0"/>
              </a:rPr>
              <a:t>When/if risk becomes an issue</a:t>
            </a:r>
          </a:p>
        </p:txBody>
      </p:sp>
    </p:spTree>
    <p:extLst>
      <p:ext uri="{BB962C8B-B14F-4D97-AF65-F5344CB8AC3E}">
        <p14:creationId xmlns:p14="http://schemas.microsoft.com/office/powerpoint/2010/main" val="222118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6" grpId="0"/>
      <p:bldP spid="17" grpId="0"/>
      <p:bldP spid="18" grpId="0"/>
      <p:bldP spid="19"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17E4462-CFB0-4938-A45B-DBCFFC8A8FB2}"/>
              </a:ext>
            </a:extLst>
          </p:cNvPr>
          <p:cNvSpPr>
            <a:spLocks noGrp="1" noChangeArrowheads="1"/>
          </p:cNvSpPr>
          <p:nvPr>
            <p:ph type="title"/>
          </p:nvPr>
        </p:nvSpPr>
        <p:spPr>
          <a:xfrm>
            <a:off x="1844298" y="61307"/>
            <a:ext cx="8982559" cy="1028940"/>
          </a:xfrm>
          <a:noFill/>
        </p:spPr>
        <p:txBody>
          <a:bodyPr vert="horz" lIns="46038" tIns="46038" rIns="46038" bIns="46038" rtlCol="0" anchor="b">
            <a:normAutofit/>
          </a:bodyPr>
          <a:lstStyle/>
          <a:p>
            <a:r>
              <a:rPr lang="en-US" altLang="en-US" dirty="0"/>
              <a:t>Risk identification</a:t>
            </a:r>
          </a:p>
        </p:txBody>
      </p:sp>
      <p:sp>
        <p:nvSpPr>
          <p:cNvPr id="3" name="Content Placeholder 2">
            <a:extLst>
              <a:ext uri="{FF2B5EF4-FFF2-40B4-BE49-F238E27FC236}">
                <a16:creationId xmlns:a16="http://schemas.microsoft.com/office/drawing/2014/main" id="{229DA577-3DA0-48AE-8273-12F128B306D1}"/>
              </a:ext>
            </a:extLst>
          </p:cNvPr>
          <p:cNvSpPr>
            <a:spLocks noGrp="1"/>
          </p:cNvSpPr>
          <p:nvPr>
            <p:ph idx="1"/>
          </p:nvPr>
        </p:nvSpPr>
        <p:spPr>
          <a:xfrm>
            <a:off x="838200" y="1242646"/>
            <a:ext cx="8606118" cy="5718447"/>
          </a:xfrm>
        </p:spPr>
        <p:txBody>
          <a:bodyPr>
            <a:normAutofit fontScale="77500" lnSpcReduction="20000"/>
          </a:bodyPr>
          <a:lstStyle/>
          <a:p>
            <a:pPr>
              <a:lnSpc>
                <a:spcPct val="120000"/>
              </a:lnSpc>
            </a:pPr>
            <a:r>
              <a:rPr lang="en-US" dirty="0"/>
              <a:t>Risk identification should start as early as possible during the initial project phases and should be an ongoing part of planning activities. </a:t>
            </a:r>
          </a:p>
          <a:p>
            <a:pPr>
              <a:lnSpc>
                <a:spcPct val="120000"/>
              </a:lnSpc>
            </a:pPr>
            <a:r>
              <a:rPr lang="en-US" dirty="0"/>
              <a:t>One of the main objectives at this stage is to not only identify the risk but also capture the information available about the risk itself and wherever possible assess the likely impact the risk might have on the project.</a:t>
            </a:r>
          </a:p>
          <a:p>
            <a:pPr>
              <a:lnSpc>
                <a:spcPct val="120000"/>
              </a:lnSpc>
            </a:pPr>
            <a:r>
              <a:rPr lang="en-US" dirty="0"/>
              <a:t>Collect Risks through:</a:t>
            </a:r>
          </a:p>
          <a:p>
            <a:pPr lvl="1">
              <a:lnSpc>
                <a:spcPct val="120000"/>
              </a:lnSpc>
            </a:pPr>
            <a:r>
              <a:rPr lang="en-US" sz="2600" b="1" dirty="0">
                <a:solidFill>
                  <a:srgbClr val="66A7DB"/>
                </a:solidFill>
              </a:rPr>
              <a:t>Brainstorming</a:t>
            </a:r>
            <a:r>
              <a:rPr lang="en-US" dirty="0"/>
              <a:t> with project team and experts – use Risk Breakdown Structure categories to guide the discussion</a:t>
            </a:r>
          </a:p>
          <a:p>
            <a:pPr lvl="1">
              <a:lnSpc>
                <a:spcPct val="120000"/>
              </a:lnSpc>
            </a:pPr>
            <a:r>
              <a:rPr lang="en-US" b="1" dirty="0">
                <a:solidFill>
                  <a:srgbClr val="66A7DB"/>
                </a:solidFill>
              </a:rPr>
              <a:t>Checklists</a:t>
            </a:r>
            <a:r>
              <a:rPr lang="en-US" dirty="0"/>
              <a:t> - from past similar project, be sure to consider more areas</a:t>
            </a:r>
          </a:p>
          <a:p>
            <a:pPr lvl="1">
              <a:lnSpc>
                <a:spcPct val="120000"/>
              </a:lnSpc>
            </a:pPr>
            <a:r>
              <a:rPr lang="en-US" b="1" dirty="0">
                <a:solidFill>
                  <a:srgbClr val="66A7DB"/>
                </a:solidFill>
              </a:rPr>
              <a:t>Interviews</a:t>
            </a:r>
            <a:r>
              <a:rPr lang="en-US" dirty="0"/>
              <a:t> – with project participants, stakeholders and subject matter experts</a:t>
            </a:r>
          </a:p>
          <a:p>
            <a:pPr>
              <a:lnSpc>
                <a:spcPct val="120000"/>
              </a:lnSpc>
            </a:pPr>
            <a:r>
              <a:rPr lang="en-US" dirty="0"/>
              <a:t>Results in a “Risk Register  or Log” and/or Risk Breakdown Structure</a:t>
            </a:r>
          </a:p>
          <a:p>
            <a:pPr>
              <a:lnSpc>
                <a:spcPct val="120000"/>
              </a:lnSpc>
            </a:pPr>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20CB-54A9-4490-84BF-F7B2B954A433}"/>
              </a:ext>
            </a:extLst>
          </p:cNvPr>
          <p:cNvSpPr>
            <a:spLocks noGrp="1"/>
          </p:cNvSpPr>
          <p:nvPr>
            <p:ph type="title"/>
          </p:nvPr>
        </p:nvSpPr>
        <p:spPr>
          <a:xfrm>
            <a:off x="3618577" y="61306"/>
            <a:ext cx="4605999" cy="1325563"/>
          </a:xfrm>
        </p:spPr>
        <p:txBody>
          <a:bodyPr/>
          <a:lstStyle/>
          <a:p>
            <a:r>
              <a:rPr lang="en-GB" dirty="0"/>
              <a:t>Sources of Risk: Internal</a:t>
            </a:r>
          </a:p>
        </p:txBody>
      </p:sp>
      <p:sp>
        <p:nvSpPr>
          <p:cNvPr id="3" name="Content Placeholder 2">
            <a:extLst>
              <a:ext uri="{FF2B5EF4-FFF2-40B4-BE49-F238E27FC236}">
                <a16:creationId xmlns:a16="http://schemas.microsoft.com/office/drawing/2014/main" id="{DFF1958F-EFBE-41D2-AD0D-CC3199B29AEC}"/>
              </a:ext>
            </a:extLst>
          </p:cNvPr>
          <p:cNvSpPr>
            <a:spLocks noGrp="1"/>
          </p:cNvSpPr>
          <p:nvPr>
            <p:ph idx="1"/>
          </p:nvPr>
        </p:nvSpPr>
        <p:spPr>
          <a:xfrm>
            <a:off x="803031" y="1782305"/>
            <a:ext cx="10515600" cy="5115887"/>
          </a:xfrm>
        </p:spPr>
        <p:txBody>
          <a:bodyPr>
            <a:normAutofit fontScale="77500" lnSpcReduction="20000"/>
          </a:bodyPr>
          <a:lstStyle/>
          <a:p>
            <a:pPr marL="0" indent="0">
              <a:buNone/>
            </a:pPr>
            <a:r>
              <a:rPr lang="en-GB" dirty="0"/>
              <a:t>Maylor and Turner (2022, pp. 247) proposes these Key Project Risk Categories: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Health and safety</a:t>
            </a:r>
          </a:p>
          <a:p>
            <a:pPr marL="0" indent="0">
              <a:buNone/>
            </a:pPr>
            <a:r>
              <a:rPr lang="en-GB" dirty="0"/>
              <a:t>Legal</a:t>
            </a:r>
          </a:p>
          <a:p>
            <a:pPr marL="0" indent="0">
              <a:buNone/>
            </a:pPr>
            <a:endParaRPr lang="en-GB" dirty="0"/>
          </a:p>
          <a:p>
            <a:pPr marL="0" indent="0">
              <a:buNone/>
            </a:pPr>
            <a:r>
              <a:rPr lang="en-GB" dirty="0"/>
              <a:t>Also, you may want to consider: Resources</a:t>
            </a:r>
          </a:p>
          <a:p>
            <a:pPr marL="0" indent="0">
              <a:buNone/>
            </a:pPr>
            <a:endParaRPr lang="en-GB" dirty="0"/>
          </a:p>
        </p:txBody>
      </p:sp>
      <p:grpSp>
        <p:nvGrpSpPr>
          <p:cNvPr id="4" name="Group 3" descr="Project management triangle time, cost and scope">
            <a:extLst>
              <a:ext uri="{FF2B5EF4-FFF2-40B4-BE49-F238E27FC236}">
                <a16:creationId xmlns:a16="http://schemas.microsoft.com/office/drawing/2014/main" id="{F545AE9C-A54A-493D-BB6C-A568FD57D41C}"/>
              </a:ext>
            </a:extLst>
          </p:cNvPr>
          <p:cNvGrpSpPr/>
          <p:nvPr/>
        </p:nvGrpSpPr>
        <p:grpSpPr>
          <a:xfrm>
            <a:off x="3845946" y="2082536"/>
            <a:ext cx="4568832" cy="3174432"/>
            <a:chOff x="5784280" y="1767319"/>
            <a:chExt cx="6293186" cy="5090030"/>
          </a:xfrm>
        </p:grpSpPr>
        <p:sp>
          <p:nvSpPr>
            <p:cNvPr id="5" name="Isosceles Triangle 4">
              <a:extLst>
                <a:ext uri="{FF2B5EF4-FFF2-40B4-BE49-F238E27FC236}">
                  <a16:creationId xmlns:a16="http://schemas.microsoft.com/office/drawing/2014/main" id="{8FBEAB8B-449A-417F-9305-031021985E76}"/>
                </a:ext>
              </a:extLst>
            </p:cNvPr>
            <p:cNvSpPr/>
            <p:nvPr/>
          </p:nvSpPr>
          <p:spPr>
            <a:xfrm>
              <a:off x="6818874" y="2827463"/>
              <a:ext cx="4126375" cy="3437681"/>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D000"/>
                </a:solidFill>
                <a:effectLst/>
                <a:uLnTx/>
                <a:uFillTx/>
                <a:latin typeface="Raleway" panose="020B0503030101060003" pitchFamily="34" charset="0"/>
                <a:ea typeface="+mn-ea"/>
                <a:cs typeface="+mn-cs"/>
              </a:endParaRPr>
            </a:p>
          </p:txBody>
        </p:sp>
        <p:grpSp>
          <p:nvGrpSpPr>
            <p:cNvPr id="6" name="Group 5" descr="Scope">
              <a:extLst>
                <a:ext uri="{FF2B5EF4-FFF2-40B4-BE49-F238E27FC236}">
                  <a16:creationId xmlns:a16="http://schemas.microsoft.com/office/drawing/2014/main" id="{A449EC9C-B37E-4CA0-8E6A-2346008409E7}"/>
                </a:ext>
              </a:extLst>
            </p:cNvPr>
            <p:cNvGrpSpPr/>
            <p:nvPr/>
          </p:nvGrpSpPr>
          <p:grpSpPr>
            <a:xfrm>
              <a:off x="10867038" y="5502373"/>
              <a:ext cx="1210428" cy="1354976"/>
              <a:chOff x="8295419" y="4726530"/>
              <a:chExt cx="1210428" cy="1354976"/>
            </a:xfrm>
          </p:grpSpPr>
          <p:sp>
            <p:nvSpPr>
              <p:cNvPr id="19" name="TextBox 18">
                <a:extLst>
                  <a:ext uri="{FF2B5EF4-FFF2-40B4-BE49-F238E27FC236}">
                    <a16:creationId xmlns:a16="http://schemas.microsoft.com/office/drawing/2014/main" id="{4302AEA8-2F49-4F91-B3A0-A167E12B188A}"/>
                  </a:ext>
                </a:extLst>
              </p:cNvPr>
              <p:cNvSpPr txBox="1"/>
              <p:nvPr/>
            </p:nvSpPr>
            <p:spPr>
              <a:xfrm>
                <a:off x="8295419" y="5489302"/>
                <a:ext cx="1210428" cy="59220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Scope</a:t>
                </a:r>
              </a:p>
            </p:txBody>
          </p:sp>
          <p:pic>
            <p:nvPicPr>
              <p:cNvPr id="20" name="Graphic 19" descr="Target outline">
                <a:extLst>
                  <a:ext uri="{FF2B5EF4-FFF2-40B4-BE49-F238E27FC236}">
                    <a16:creationId xmlns:a16="http://schemas.microsoft.com/office/drawing/2014/main" id="{C3301D6C-1AFB-430D-A962-2D2AF2F78B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3631" y="4726530"/>
                <a:ext cx="919359" cy="919359"/>
              </a:xfrm>
              <a:prstGeom prst="rect">
                <a:avLst/>
              </a:prstGeom>
            </p:spPr>
          </p:pic>
        </p:grpSp>
        <p:grpSp>
          <p:nvGrpSpPr>
            <p:cNvPr id="7" name="Group 6" descr="Cost">
              <a:extLst>
                <a:ext uri="{FF2B5EF4-FFF2-40B4-BE49-F238E27FC236}">
                  <a16:creationId xmlns:a16="http://schemas.microsoft.com/office/drawing/2014/main" id="{E7AAFC59-693C-4A11-A417-03D88BD800CA}"/>
                </a:ext>
              </a:extLst>
            </p:cNvPr>
            <p:cNvGrpSpPr/>
            <p:nvPr/>
          </p:nvGrpSpPr>
          <p:grpSpPr>
            <a:xfrm>
              <a:off x="5784280" y="5502374"/>
              <a:ext cx="953906" cy="1354971"/>
              <a:chOff x="3117976" y="4726532"/>
              <a:chExt cx="953906" cy="1354971"/>
            </a:xfrm>
          </p:grpSpPr>
          <p:sp>
            <p:nvSpPr>
              <p:cNvPr id="17" name="TextBox 16">
                <a:extLst>
                  <a:ext uri="{FF2B5EF4-FFF2-40B4-BE49-F238E27FC236}">
                    <a16:creationId xmlns:a16="http://schemas.microsoft.com/office/drawing/2014/main" id="{88C0200D-B8C5-4DF2-8346-B9CDAF14A910}"/>
                  </a:ext>
                </a:extLst>
              </p:cNvPr>
              <p:cNvSpPr txBox="1"/>
              <p:nvPr/>
            </p:nvSpPr>
            <p:spPr>
              <a:xfrm>
                <a:off x="3126415" y="5489299"/>
                <a:ext cx="945467" cy="59220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Cost</a:t>
                </a:r>
              </a:p>
            </p:txBody>
          </p:sp>
          <p:pic>
            <p:nvPicPr>
              <p:cNvPr id="18" name="Graphic 17" descr="Money outline">
                <a:extLst>
                  <a:ext uri="{FF2B5EF4-FFF2-40B4-BE49-F238E27FC236}">
                    <a16:creationId xmlns:a16="http://schemas.microsoft.com/office/drawing/2014/main" id="{7731F4D7-D31F-450F-8634-33F0B9C924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976" y="4726532"/>
                <a:ext cx="919359" cy="919359"/>
              </a:xfrm>
              <a:prstGeom prst="rect">
                <a:avLst/>
              </a:prstGeom>
            </p:spPr>
          </p:pic>
        </p:grpSp>
        <p:grpSp>
          <p:nvGrpSpPr>
            <p:cNvPr id="8" name="Group 7" descr="Time">
              <a:extLst>
                <a:ext uri="{FF2B5EF4-FFF2-40B4-BE49-F238E27FC236}">
                  <a16:creationId xmlns:a16="http://schemas.microsoft.com/office/drawing/2014/main" id="{157B06C3-1CA3-448E-99D8-C51B59ADF960}"/>
                </a:ext>
              </a:extLst>
            </p:cNvPr>
            <p:cNvGrpSpPr/>
            <p:nvPr/>
          </p:nvGrpSpPr>
          <p:grpSpPr>
            <a:xfrm>
              <a:off x="8480637" y="1767319"/>
              <a:ext cx="1018331" cy="1219929"/>
              <a:chOff x="5736052" y="1222309"/>
              <a:chExt cx="1018331" cy="1219929"/>
            </a:xfrm>
          </p:grpSpPr>
          <p:sp>
            <p:nvSpPr>
              <p:cNvPr id="15" name="TextBox 14">
                <a:extLst>
                  <a:ext uri="{FF2B5EF4-FFF2-40B4-BE49-F238E27FC236}">
                    <a16:creationId xmlns:a16="http://schemas.microsoft.com/office/drawing/2014/main" id="{F19E3100-519D-4787-A7F4-6C7DE1FDDDD8}"/>
                  </a:ext>
                </a:extLst>
              </p:cNvPr>
              <p:cNvSpPr txBox="1"/>
              <p:nvPr/>
            </p:nvSpPr>
            <p:spPr>
              <a:xfrm>
                <a:off x="5736052" y="1850034"/>
                <a:ext cx="1018331" cy="59220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61D48"/>
                    </a:solidFill>
                    <a:effectLst/>
                    <a:uLnTx/>
                    <a:uFillTx/>
                    <a:latin typeface="Raleway" panose="020B0503030101060003" pitchFamily="34" charset="0"/>
                    <a:ea typeface="+mn-ea"/>
                    <a:cs typeface="+mn-cs"/>
                  </a:rPr>
                  <a:t>Time</a:t>
                </a:r>
              </a:p>
            </p:txBody>
          </p:sp>
          <p:pic>
            <p:nvPicPr>
              <p:cNvPr id="16" name="Graphic 15" descr="Clock with solid fill">
                <a:extLst>
                  <a:ext uri="{FF2B5EF4-FFF2-40B4-BE49-F238E27FC236}">
                    <a16:creationId xmlns:a16="http://schemas.microsoft.com/office/drawing/2014/main" id="{6F316DD2-C03F-4595-803D-D57308818E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1459" y="1222309"/>
                <a:ext cx="754441" cy="754441"/>
              </a:xfrm>
              <a:prstGeom prst="rect">
                <a:avLst/>
              </a:prstGeom>
            </p:spPr>
          </p:pic>
        </p:grpSp>
        <p:grpSp>
          <p:nvGrpSpPr>
            <p:cNvPr id="9" name="Group 8" descr="Quality">
              <a:extLst>
                <a:ext uri="{FF2B5EF4-FFF2-40B4-BE49-F238E27FC236}">
                  <a16:creationId xmlns:a16="http://schemas.microsoft.com/office/drawing/2014/main" id="{9CD060A4-32AD-4643-9BA9-E16E42A4C509}"/>
                </a:ext>
              </a:extLst>
            </p:cNvPr>
            <p:cNvGrpSpPr/>
            <p:nvPr/>
          </p:nvGrpSpPr>
          <p:grpSpPr>
            <a:xfrm>
              <a:off x="8290534" y="4222460"/>
              <a:ext cx="1353948" cy="1410454"/>
              <a:chOff x="5545949" y="3677450"/>
              <a:chExt cx="1353948" cy="1410454"/>
            </a:xfrm>
          </p:grpSpPr>
          <p:pic>
            <p:nvPicPr>
              <p:cNvPr id="13" name="Graphic 12" descr="Clipboard Checked outline">
                <a:extLst>
                  <a:ext uri="{FF2B5EF4-FFF2-40B4-BE49-F238E27FC236}">
                    <a16:creationId xmlns:a16="http://schemas.microsoft.com/office/drawing/2014/main" id="{C1B25C29-BBC0-4399-98AB-4B9E215003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6052" y="3677450"/>
                <a:ext cx="868854" cy="868854"/>
              </a:xfrm>
              <a:prstGeom prst="rect">
                <a:avLst/>
              </a:prstGeom>
            </p:spPr>
          </p:pic>
          <p:sp>
            <p:nvSpPr>
              <p:cNvPr id="14" name="TextBox 13">
                <a:extLst>
                  <a:ext uri="{FF2B5EF4-FFF2-40B4-BE49-F238E27FC236}">
                    <a16:creationId xmlns:a16="http://schemas.microsoft.com/office/drawing/2014/main" id="{56704912-F044-4880-90EB-7E68A15C6119}"/>
                  </a:ext>
                </a:extLst>
              </p:cNvPr>
              <p:cNvSpPr txBox="1"/>
              <p:nvPr/>
            </p:nvSpPr>
            <p:spPr>
              <a:xfrm>
                <a:off x="5545949" y="4495700"/>
                <a:ext cx="1353948" cy="59220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Raleway" panose="020B0503030101060003" pitchFamily="34" charset="0"/>
                    <a:ea typeface="+mn-ea"/>
                    <a:cs typeface="+mn-cs"/>
                  </a:rPr>
                  <a:t>Quality</a:t>
                </a:r>
              </a:p>
            </p:txBody>
          </p:sp>
        </p:grpSp>
        <p:cxnSp>
          <p:nvCxnSpPr>
            <p:cNvPr id="10" name="Straight Arrow Connector 9">
              <a:extLst>
                <a:ext uri="{FF2B5EF4-FFF2-40B4-BE49-F238E27FC236}">
                  <a16:creationId xmlns:a16="http://schemas.microsoft.com/office/drawing/2014/main" id="{08B07E66-21C3-4FB9-9BAA-E0A3A38FF04C}"/>
                </a:ext>
              </a:extLst>
            </p:cNvPr>
            <p:cNvCxnSpPr/>
            <p:nvPr/>
          </p:nvCxnSpPr>
          <p:spPr>
            <a:xfrm flipV="1">
              <a:off x="6992494" y="5271541"/>
              <a:ext cx="1298040" cy="823530"/>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B3D346-D91E-4358-A0C8-05B913934307}"/>
                </a:ext>
              </a:extLst>
            </p:cNvPr>
            <p:cNvCxnSpPr>
              <a:cxnSpLocks/>
              <a:stCxn id="5" idx="0"/>
              <a:endCxn id="13" idx="0"/>
            </p:cNvCxnSpPr>
            <p:nvPr/>
          </p:nvCxnSpPr>
          <p:spPr>
            <a:xfrm>
              <a:off x="8882062" y="2827463"/>
              <a:ext cx="33002" cy="1394997"/>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7092AC-46B7-481D-9001-67FF67BCF38F}"/>
                </a:ext>
              </a:extLst>
            </p:cNvPr>
            <p:cNvCxnSpPr>
              <a:cxnSpLocks/>
              <a:endCxn id="14" idx="3"/>
            </p:cNvCxnSpPr>
            <p:nvPr/>
          </p:nvCxnSpPr>
          <p:spPr>
            <a:xfrm flipH="1" flipV="1">
              <a:off x="9644482" y="5336811"/>
              <a:ext cx="1300769" cy="928336"/>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descr="Risk and Uncertainty&#10;Adaptivity and Resilience">
            <a:extLst>
              <a:ext uri="{FF2B5EF4-FFF2-40B4-BE49-F238E27FC236}">
                <a16:creationId xmlns:a16="http://schemas.microsoft.com/office/drawing/2014/main" id="{CD497B2C-F297-489B-BEAD-B311153E9B71}"/>
              </a:ext>
            </a:extLst>
          </p:cNvPr>
          <p:cNvGrpSpPr/>
          <p:nvPr/>
        </p:nvGrpSpPr>
        <p:grpSpPr>
          <a:xfrm>
            <a:off x="2024569" y="188486"/>
            <a:ext cx="1552643" cy="1476843"/>
            <a:chOff x="10138567" y="998311"/>
            <a:chExt cx="1552643" cy="1476843"/>
          </a:xfrm>
        </p:grpSpPr>
        <p:sp>
          <p:nvSpPr>
            <p:cNvPr id="22" name="Oval 21">
              <a:extLst>
                <a:ext uri="{FF2B5EF4-FFF2-40B4-BE49-F238E27FC236}">
                  <a16:creationId xmlns:a16="http://schemas.microsoft.com/office/drawing/2014/main" id="{9254B824-C408-438E-AA02-E55D7E6DCA80}"/>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D000"/>
                </a:solidFill>
                <a:effectLst/>
                <a:uLnTx/>
                <a:uFillTx/>
                <a:latin typeface="Raleway"/>
                <a:ea typeface="+mn-ea"/>
                <a:cs typeface="+mn-cs"/>
              </a:endParaRPr>
            </a:p>
          </p:txBody>
        </p:sp>
        <p:sp>
          <p:nvSpPr>
            <p:cNvPr id="23" name="TextBox 22">
              <a:extLst>
                <a:ext uri="{FF2B5EF4-FFF2-40B4-BE49-F238E27FC236}">
                  <a16:creationId xmlns:a16="http://schemas.microsoft.com/office/drawing/2014/main" id="{CDDCF8F7-3E7F-437C-B935-FADB030FF226}"/>
                </a:ext>
              </a:extLst>
            </p:cNvPr>
            <p:cNvSpPr txBox="1"/>
            <p:nvPr/>
          </p:nvSpPr>
          <p:spPr>
            <a:xfrm>
              <a:off x="10179933" y="1052964"/>
              <a:ext cx="1420832" cy="135267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Risk &amp; </a:t>
              </a:r>
              <a:r>
                <a:rPr kumimoji="0" lang="en-GB" sz="15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rPr>
                <a:t>Uncertainty</a:t>
              </a: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rPr>
                <a:t>Adaptivity &amp; Resilience</a:t>
              </a:r>
            </a:p>
          </p:txBody>
        </p:sp>
        <p:pic>
          <p:nvPicPr>
            <p:cNvPr id="24" name="Graphic 23" descr="Warning outline">
              <a:extLst>
                <a:ext uri="{FF2B5EF4-FFF2-40B4-BE49-F238E27FC236}">
                  <a16:creationId xmlns:a16="http://schemas.microsoft.com/office/drawing/2014/main" id="{380F6657-84CC-4377-92B7-B7712E55FD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20493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53228" y="346983"/>
            <a:ext cx="5671595" cy="1325562"/>
          </a:xfrm>
        </p:spPr>
        <p:txBody>
          <a:bodyPr>
            <a:normAutofit/>
          </a:bodyPr>
          <a:lstStyle/>
          <a:p>
            <a:r>
              <a:rPr lang="en-US" altLang="en-US" dirty="0"/>
              <a:t>What is meant by the </a:t>
            </a:r>
            <a:br>
              <a:rPr lang="en-US" altLang="en-US" dirty="0"/>
            </a:br>
            <a:r>
              <a:rPr lang="en-US" altLang="en-US" dirty="0"/>
              <a:t>term: ‘Resource’?</a:t>
            </a:r>
          </a:p>
        </p:txBody>
      </p:sp>
      <p:sp>
        <p:nvSpPr>
          <p:cNvPr id="5123" name="Rectangle 3"/>
          <p:cNvSpPr>
            <a:spLocks noGrp="1" noChangeArrowheads="1"/>
          </p:cNvSpPr>
          <p:nvPr>
            <p:ph idx="1"/>
          </p:nvPr>
        </p:nvSpPr>
        <p:spPr>
          <a:xfrm>
            <a:off x="838200" y="2092742"/>
            <a:ext cx="10515600" cy="4336995"/>
          </a:xfrm>
        </p:spPr>
        <p:txBody>
          <a:bodyPr>
            <a:normAutofit lnSpcReduction="10000"/>
          </a:bodyPr>
          <a:lstStyle/>
          <a:p>
            <a:r>
              <a:rPr lang="en-GB" altLang="en-US" dirty="0"/>
              <a:t>A project may have an excellent plan but this is of little use unless the plan can be carried out in practice</a:t>
            </a:r>
          </a:p>
          <a:p>
            <a:r>
              <a:rPr lang="en-GB" altLang="en-US" dirty="0"/>
              <a:t>This leads us to consider the important question: Just what things do we need to carry out the project? (i.e. the resources required)</a:t>
            </a:r>
          </a:p>
          <a:p>
            <a:pPr marL="0" indent="0">
              <a:buNone/>
            </a:pPr>
            <a:r>
              <a:rPr lang="en-GB" altLang="en-US" dirty="0"/>
              <a:t>Quickly followed by quantifying:</a:t>
            </a:r>
          </a:p>
          <a:p>
            <a:r>
              <a:rPr lang="en-GB" altLang="en-US" dirty="0"/>
              <a:t>How many of each thing do we need?</a:t>
            </a:r>
          </a:p>
          <a:p>
            <a:r>
              <a:rPr lang="en-GB" altLang="en-US" dirty="0"/>
              <a:t>How much will they cost?</a:t>
            </a:r>
          </a:p>
          <a:p>
            <a:r>
              <a:rPr lang="en-GB" altLang="en-US" dirty="0"/>
              <a:t>What is the overall total cost?  </a:t>
            </a:r>
            <a:br>
              <a:rPr lang="en-GB" altLang="en-US" dirty="0"/>
            </a:br>
            <a:r>
              <a:rPr lang="en-GB" altLang="en-US" dirty="0"/>
              <a:t>(the project budget)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AA18-F3BA-4FD3-96B5-E5D7D7DD3771}"/>
              </a:ext>
            </a:extLst>
          </p:cNvPr>
          <p:cNvSpPr>
            <a:spLocks noGrp="1"/>
          </p:cNvSpPr>
          <p:nvPr>
            <p:ph type="title"/>
          </p:nvPr>
        </p:nvSpPr>
        <p:spPr>
          <a:xfrm>
            <a:off x="3577212" y="235161"/>
            <a:ext cx="7249645" cy="1325563"/>
          </a:xfrm>
        </p:spPr>
        <p:txBody>
          <a:bodyPr>
            <a:normAutofit/>
          </a:bodyPr>
          <a:lstStyle/>
          <a:p>
            <a:r>
              <a:rPr lang="en-GB" sz="3600" dirty="0"/>
              <a:t>External sources of risk:</a:t>
            </a:r>
            <a:br>
              <a:rPr lang="en-GB" sz="3600" dirty="0"/>
            </a:br>
            <a:r>
              <a:rPr lang="en-GB" sz="3600" dirty="0"/>
              <a:t>Stakeholders and PESTLE</a:t>
            </a:r>
          </a:p>
        </p:txBody>
      </p:sp>
      <p:sp>
        <p:nvSpPr>
          <p:cNvPr id="3" name="Content Placeholder 2">
            <a:extLst>
              <a:ext uri="{FF2B5EF4-FFF2-40B4-BE49-F238E27FC236}">
                <a16:creationId xmlns:a16="http://schemas.microsoft.com/office/drawing/2014/main" id="{BB6711AD-D94E-4C31-9923-E0D3ECD64E94}"/>
              </a:ext>
            </a:extLst>
          </p:cNvPr>
          <p:cNvSpPr>
            <a:spLocks noGrp="1"/>
          </p:cNvSpPr>
          <p:nvPr>
            <p:ph idx="1"/>
          </p:nvPr>
        </p:nvSpPr>
        <p:spPr/>
        <p:txBody>
          <a:bodyPr>
            <a:normAutofit lnSpcReduction="10000"/>
          </a:bodyPr>
          <a:lstStyle/>
          <a:p>
            <a:pPr marL="0" indent="0" eaLnBrk="1" hangingPunct="1">
              <a:spcBef>
                <a:spcPts val="528"/>
              </a:spcBef>
              <a:buClr>
                <a:srgbClr val="0F6FC6"/>
              </a:buClr>
              <a:buSzTx/>
              <a:buNone/>
            </a:pPr>
            <a:r>
              <a:rPr lang="en-GB" altLang="en-US" sz="2800" b="1" dirty="0">
                <a:solidFill>
                  <a:srgbClr val="0070C0"/>
                </a:solidFill>
              </a:rPr>
              <a:t>Consider risks from Stakeholders</a:t>
            </a:r>
          </a:p>
          <a:p>
            <a:pPr marL="0" indent="0" eaLnBrk="1" hangingPunct="1">
              <a:spcBef>
                <a:spcPts val="528"/>
              </a:spcBef>
              <a:buClr>
                <a:srgbClr val="0F6FC6"/>
              </a:buClr>
              <a:buSzTx/>
              <a:buNone/>
            </a:pPr>
            <a:r>
              <a:rPr lang="en-GB" altLang="en-US" sz="2800" b="1" dirty="0">
                <a:solidFill>
                  <a:srgbClr val="0070C0"/>
                </a:solidFill>
              </a:rPr>
              <a:t>Consider Environmental Risks (PESTLE)</a:t>
            </a:r>
          </a:p>
          <a:p>
            <a:pPr marL="342000" indent="-342000" eaLnBrk="1" hangingPunct="1">
              <a:spcBef>
                <a:spcPts val="528"/>
              </a:spcBef>
              <a:buClr>
                <a:srgbClr val="0F6FC6"/>
              </a:buClr>
              <a:buSzTx/>
              <a:buFontTx/>
              <a:buChar char="•"/>
            </a:pPr>
            <a:r>
              <a:rPr lang="en-GB" altLang="en-US" sz="2800" b="1" i="1" dirty="0">
                <a:solidFill>
                  <a:srgbClr val="0070C0"/>
                </a:solidFill>
              </a:rPr>
              <a:t>Political context</a:t>
            </a:r>
            <a:r>
              <a:rPr lang="en-GB" altLang="en-US" sz="2800" dirty="0"/>
              <a:t>, Consideration of  influence upon Government policies, taxation changes, foreign trade regulations, political risk in foreign markets, changes in trade blocks (EU).</a:t>
            </a:r>
          </a:p>
          <a:p>
            <a:pPr marL="292100" indent="-292100">
              <a:lnSpc>
                <a:spcPct val="80000"/>
              </a:lnSpc>
              <a:spcBef>
                <a:spcPct val="15000"/>
              </a:spcBef>
              <a:buClr>
                <a:srgbClr val="0F6FC6"/>
              </a:buClr>
              <a:buFontTx/>
              <a:buChar char="•"/>
            </a:pPr>
            <a:r>
              <a:rPr lang="en-GB" altLang="en-US" sz="2800" b="1" i="1" dirty="0">
                <a:solidFill>
                  <a:srgbClr val="0070C0"/>
                </a:solidFill>
              </a:rPr>
              <a:t>Economic context</a:t>
            </a:r>
            <a:r>
              <a:rPr lang="en-GB" altLang="en-US" sz="2800" dirty="0"/>
              <a:t>, Consideration of  influence upon business cycles, interest rates, personal disposable income, exchange rates, unemployment rates, GDP trends.</a:t>
            </a:r>
          </a:p>
          <a:p>
            <a:pPr marL="292100" indent="-292100">
              <a:lnSpc>
                <a:spcPct val="80000"/>
              </a:lnSpc>
              <a:spcBef>
                <a:spcPct val="15000"/>
              </a:spcBef>
              <a:buClr>
                <a:srgbClr val="0F6FC6"/>
              </a:buClr>
              <a:buFontTx/>
              <a:buChar char="•"/>
            </a:pPr>
            <a:r>
              <a:rPr lang="en-GB" altLang="en-US" sz="2800" b="1" i="1" dirty="0">
                <a:solidFill>
                  <a:srgbClr val="0070C0"/>
                </a:solidFill>
              </a:rPr>
              <a:t>Socio-cultural factor context</a:t>
            </a:r>
            <a:r>
              <a:rPr lang="en-GB" altLang="en-US" sz="2800" i="1" dirty="0">
                <a:solidFill>
                  <a:srgbClr val="0070C0"/>
                </a:solidFill>
              </a:rPr>
              <a:t>, </a:t>
            </a:r>
            <a:r>
              <a:rPr lang="en-GB" altLang="en-US" dirty="0"/>
              <a:t>Consideration of  influence upon population changes, income distribution, lifestyle </a:t>
            </a:r>
            <a:r>
              <a:rPr lang="en-GB" altLang="en-US" sz="2800" dirty="0"/>
              <a:t>changes, consumerism, changes in culture and fashion.</a:t>
            </a:r>
          </a:p>
          <a:p>
            <a:endParaRPr lang="en-GB" dirty="0"/>
          </a:p>
        </p:txBody>
      </p:sp>
      <p:grpSp>
        <p:nvGrpSpPr>
          <p:cNvPr id="4" name="Group 3" descr="Risk and Uncertainty&#10;Adaptivity and Resilience">
            <a:extLst>
              <a:ext uri="{FF2B5EF4-FFF2-40B4-BE49-F238E27FC236}">
                <a16:creationId xmlns:a16="http://schemas.microsoft.com/office/drawing/2014/main" id="{CD3B109E-661A-424F-B341-4411C3A75C89}"/>
              </a:ext>
            </a:extLst>
          </p:cNvPr>
          <p:cNvGrpSpPr/>
          <p:nvPr/>
        </p:nvGrpSpPr>
        <p:grpSpPr>
          <a:xfrm>
            <a:off x="2024569" y="188486"/>
            <a:ext cx="1552643" cy="1476843"/>
            <a:chOff x="10138567" y="998311"/>
            <a:chExt cx="1552643" cy="1476843"/>
          </a:xfrm>
        </p:grpSpPr>
        <p:sp>
          <p:nvSpPr>
            <p:cNvPr id="5" name="Oval 4">
              <a:extLst>
                <a:ext uri="{FF2B5EF4-FFF2-40B4-BE49-F238E27FC236}">
                  <a16:creationId xmlns:a16="http://schemas.microsoft.com/office/drawing/2014/main" id="{33E78BB0-6661-4DC1-AF49-2584D2CE15F7}"/>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D000"/>
                </a:solidFill>
                <a:effectLst/>
                <a:uLnTx/>
                <a:uFillTx/>
                <a:latin typeface="Raleway"/>
                <a:ea typeface="+mn-ea"/>
                <a:cs typeface="+mn-cs"/>
              </a:endParaRPr>
            </a:p>
          </p:txBody>
        </p:sp>
        <p:sp>
          <p:nvSpPr>
            <p:cNvPr id="6" name="TextBox 5">
              <a:extLst>
                <a:ext uri="{FF2B5EF4-FFF2-40B4-BE49-F238E27FC236}">
                  <a16:creationId xmlns:a16="http://schemas.microsoft.com/office/drawing/2014/main" id="{E677C9F4-5DF7-42E0-BCA7-90E6F95C7339}"/>
                </a:ext>
              </a:extLst>
            </p:cNvPr>
            <p:cNvSpPr txBox="1"/>
            <p:nvPr/>
          </p:nvSpPr>
          <p:spPr>
            <a:xfrm>
              <a:off x="10179933" y="1052964"/>
              <a:ext cx="1420832" cy="135267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Risk &amp; </a:t>
              </a:r>
              <a:r>
                <a:rPr kumimoji="0" lang="en-GB" sz="15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rPr>
                <a:t>Uncertainty</a:t>
              </a: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rPr>
                <a:t>Adaptivity &amp; Resilience</a:t>
              </a:r>
            </a:p>
          </p:txBody>
        </p:sp>
        <p:pic>
          <p:nvPicPr>
            <p:cNvPr id="7" name="Graphic 6" descr="Warning outline">
              <a:extLst>
                <a:ext uri="{FF2B5EF4-FFF2-40B4-BE49-F238E27FC236}">
                  <a16:creationId xmlns:a16="http://schemas.microsoft.com/office/drawing/2014/main" id="{05C52B5F-A1A3-4349-8859-8638CF1FF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2960515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FE93-07E9-4C34-8970-926B90514AAB}"/>
              </a:ext>
            </a:extLst>
          </p:cNvPr>
          <p:cNvSpPr>
            <a:spLocks noGrp="1"/>
          </p:cNvSpPr>
          <p:nvPr>
            <p:ph type="title"/>
          </p:nvPr>
        </p:nvSpPr>
        <p:spPr>
          <a:xfrm>
            <a:off x="3577212" y="252603"/>
            <a:ext cx="7208279" cy="1325563"/>
          </a:xfrm>
        </p:spPr>
        <p:txBody>
          <a:bodyPr>
            <a:normAutofit/>
          </a:bodyPr>
          <a:lstStyle/>
          <a:p>
            <a:r>
              <a:rPr lang="en-GB" sz="4000" dirty="0"/>
              <a:t>External sources of risk:</a:t>
            </a:r>
            <a:br>
              <a:rPr lang="en-GB" sz="4000" dirty="0"/>
            </a:br>
            <a:r>
              <a:rPr lang="en-GB" sz="4000" dirty="0"/>
              <a:t>PESTLE continued</a:t>
            </a:r>
          </a:p>
        </p:txBody>
      </p:sp>
      <p:sp>
        <p:nvSpPr>
          <p:cNvPr id="3" name="Content Placeholder 2">
            <a:extLst>
              <a:ext uri="{FF2B5EF4-FFF2-40B4-BE49-F238E27FC236}">
                <a16:creationId xmlns:a16="http://schemas.microsoft.com/office/drawing/2014/main" id="{AE03EC71-42B9-4CA7-BDEF-ACE6737C0699}"/>
              </a:ext>
            </a:extLst>
          </p:cNvPr>
          <p:cNvSpPr>
            <a:spLocks noGrp="1"/>
          </p:cNvSpPr>
          <p:nvPr>
            <p:ph idx="1"/>
          </p:nvPr>
        </p:nvSpPr>
        <p:spPr/>
        <p:txBody>
          <a:bodyPr/>
          <a:lstStyle/>
          <a:p>
            <a:pPr>
              <a:buClr>
                <a:srgbClr val="0F6FC6"/>
              </a:buClr>
              <a:buFontTx/>
              <a:buChar char="•"/>
            </a:pPr>
            <a:r>
              <a:rPr lang="en-GB" altLang="en-US" sz="2800" b="1" i="1" dirty="0">
                <a:solidFill>
                  <a:srgbClr val="0070C0"/>
                </a:solidFill>
              </a:rPr>
              <a:t>Technological context, </a:t>
            </a:r>
            <a:r>
              <a:rPr lang="en-GB" altLang="en-US" dirty="0"/>
              <a:t>Consideration of  influence upon </a:t>
            </a:r>
            <a:r>
              <a:rPr lang="en-GB" altLang="en-US" sz="2800" dirty="0"/>
              <a:t>new discoveries and technology developments, ICT innovations, rates of obsolescence, increased spending on R&amp;D.</a:t>
            </a:r>
          </a:p>
          <a:p>
            <a:pPr>
              <a:buClr>
                <a:srgbClr val="0F6FC6"/>
              </a:buClr>
              <a:buFontTx/>
              <a:buChar char="•"/>
            </a:pPr>
            <a:r>
              <a:rPr lang="en-GB" altLang="en-US" sz="2800" b="1" i="1" dirty="0">
                <a:solidFill>
                  <a:srgbClr val="0070C0"/>
                </a:solidFill>
              </a:rPr>
              <a:t>Environmental context</a:t>
            </a:r>
            <a:r>
              <a:rPr lang="en-GB" altLang="en-US" sz="2800" b="1" dirty="0"/>
              <a:t>, </a:t>
            </a:r>
            <a:r>
              <a:rPr lang="en-GB" altLang="en-US" sz="2800" dirty="0"/>
              <a:t>Consideration of  influence upon environmental protection regulations, energy consumption, global warming, waste disposal and re-cycling.</a:t>
            </a:r>
          </a:p>
          <a:p>
            <a:pPr>
              <a:buClr>
                <a:srgbClr val="0F6FC6"/>
              </a:buClr>
              <a:buFontTx/>
              <a:buChar char="•"/>
            </a:pPr>
            <a:r>
              <a:rPr lang="en-GB" altLang="en-US" sz="2800" b="1" i="1" dirty="0">
                <a:solidFill>
                  <a:srgbClr val="0070C0"/>
                </a:solidFill>
              </a:rPr>
              <a:t>Legal context, </a:t>
            </a:r>
            <a:r>
              <a:rPr lang="en-GB" altLang="en-US" dirty="0"/>
              <a:t>Consideration of  influence upon </a:t>
            </a:r>
            <a:r>
              <a:rPr lang="en-GB" altLang="en-US" sz="2800" dirty="0"/>
              <a:t>competition laws, health and safety laws, employment laws, licensing laws, IPR laws.</a:t>
            </a:r>
          </a:p>
          <a:p>
            <a:endParaRPr lang="en-GB" dirty="0"/>
          </a:p>
        </p:txBody>
      </p:sp>
      <p:grpSp>
        <p:nvGrpSpPr>
          <p:cNvPr id="4" name="Group 3" descr="Risk and Uncertainty&#10;Adaptivity and Resilience">
            <a:extLst>
              <a:ext uri="{FF2B5EF4-FFF2-40B4-BE49-F238E27FC236}">
                <a16:creationId xmlns:a16="http://schemas.microsoft.com/office/drawing/2014/main" id="{8B648AF3-59FD-4CF3-BC6C-14C863565479}"/>
              </a:ext>
            </a:extLst>
          </p:cNvPr>
          <p:cNvGrpSpPr/>
          <p:nvPr/>
        </p:nvGrpSpPr>
        <p:grpSpPr>
          <a:xfrm>
            <a:off x="2024569" y="188486"/>
            <a:ext cx="1552643" cy="1476843"/>
            <a:chOff x="10138567" y="998311"/>
            <a:chExt cx="1552643" cy="1476843"/>
          </a:xfrm>
        </p:grpSpPr>
        <p:sp>
          <p:nvSpPr>
            <p:cNvPr id="5" name="Oval 4">
              <a:extLst>
                <a:ext uri="{FF2B5EF4-FFF2-40B4-BE49-F238E27FC236}">
                  <a16:creationId xmlns:a16="http://schemas.microsoft.com/office/drawing/2014/main" id="{D6007A95-97A8-4091-A6CB-BEEC89569897}"/>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D000"/>
                </a:solidFill>
                <a:effectLst/>
                <a:uLnTx/>
                <a:uFillTx/>
                <a:latin typeface="Raleway"/>
                <a:ea typeface="+mn-ea"/>
                <a:cs typeface="+mn-cs"/>
              </a:endParaRPr>
            </a:p>
          </p:txBody>
        </p:sp>
        <p:sp>
          <p:nvSpPr>
            <p:cNvPr id="6" name="TextBox 5">
              <a:extLst>
                <a:ext uri="{FF2B5EF4-FFF2-40B4-BE49-F238E27FC236}">
                  <a16:creationId xmlns:a16="http://schemas.microsoft.com/office/drawing/2014/main" id="{B09B08AD-4BC8-47BC-8C4D-3A30ECB5D7A4}"/>
                </a:ext>
              </a:extLst>
            </p:cNvPr>
            <p:cNvSpPr txBox="1"/>
            <p:nvPr/>
          </p:nvSpPr>
          <p:spPr>
            <a:xfrm>
              <a:off x="10179933" y="1052964"/>
              <a:ext cx="1420832" cy="135267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mn-cs"/>
                </a:rPr>
                <a:t>Risk &amp; </a:t>
              </a:r>
              <a:r>
                <a:rPr kumimoji="0" lang="en-GB" sz="15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rPr>
                <a:t>Uncertainty</a:t>
              </a: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endParaRP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061D48">
                      <a:lumMod val="90000"/>
                      <a:lumOff val="10000"/>
                    </a:srgbClr>
                  </a:solidFill>
                  <a:effectLst/>
                  <a:uLnTx/>
                  <a:uFillTx/>
                  <a:latin typeface="Raleway" panose="020B0503030101060003" pitchFamily="34" charset="0"/>
                  <a:ea typeface="+mn-ea"/>
                  <a:cs typeface="Calibri" panose="020F0502020204030204" pitchFamily="34" charset="0"/>
                </a:rPr>
                <a:t>Adaptivity &amp; Resilience</a:t>
              </a:r>
            </a:p>
          </p:txBody>
        </p:sp>
        <p:pic>
          <p:nvPicPr>
            <p:cNvPr id="7" name="Graphic 6" descr="Warning outline">
              <a:extLst>
                <a:ext uri="{FF2B5EF4-FFF2-40B4-BE49-F238E27FC236}">
                  <a16:creationId xmlns:a16="http://schemas.microsoft.com/office/drawing/2014/main" id="{2E797712-B869-4826-92DB-E8E27BD12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5694612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C1D2-409C-4EF8-8A5F-B66CB1E6D1BC}"/>
              </a:ext>
            </a:extLst>
          </p:cNvPr>
          <p:cNvSpPr>
            <a:spLocks noGrp="1"/>
          </p:cNvSpPr>
          <p:nvPr>
            <p:ph type="title"/>
          </p:nvPr>
        </p:nvSpPr>
        <p:spPr/>
        <p:txBody>
          <a:bodyPr>
            <a:normAutofit/>
          </a:bodyPr>
          <a:lstStyle/>
          <a:p>
            <a:r>
              <a:rPr lang="en-US" b="1" dirty="0"/>
              <a:t>Risk </a:t>
            </a:r>
            <a:r>
              <a:rPr lang="en-US" b="1" dirty="0" err="1"/>
              <a:t>Categorisation</a:t>
            </a:r>
            <a:r>
              <a:rPr lang="en-US" b="1" dirty="0"/>
              <a:t>:</a:t>
            </a:r>
            <a:br>
              <a:rPr lang="en-US" b="1" dirty="0"/>
            </a:br>
            <a:r>
              <a:rPr lang="en-US" b="1" dirty="0"/>
              <a:t>Risk breakdown structure</a:t>
            </a:r>
            <a:endParaRPr lang="en-GB" dirty="0"/>
          </a:p>
        </p:txBody>
      </p:sp>
      <p:sp>
        <p:nvSpPr>
          <p:cNvPr id="3" name="Content Placeholder 2">
            <a:extLst>
              <a:ext uri="{FF2B5EF4-FFF2-40B4-BE49-F238E27FC236}">
                <a16:creationId xmlns:a16="http://schemas.microsoft.com/office/drawing/2014/main" id="{5A7AB88C-4DEE-4E96-B4E4-93FC75B7A31D}"/>
              </a:ext>
            </a:extLst>
          </p:cNvPr>
          <p:cNvSpPr>
            <a:spLocks noGrp="1"/>
          </p:cNvSpPr>
          <p:nvPr>
            <p:ph idx="1"/>
          </p:nvPr>
        </p:nvSpPr>
        <p:spPr>
          <a:xfrm>
            <a:off x="8546122" y="1553308"/>
            <a:ext cx="3587263" cy="3159369"/>
          </a:xfrm>
        </p:spPr>
        <p:txBody>
          <a:bodyPr>
            <a:normAutofit fontScale="85000" lnSpcReduction="20000"/>
          </a:bodyPr>
          <a:lstStyle/>
          <a:p>
            <a:r>
              <a:rPr lang="en-US" b="1" dirty="0"/>
              <a:t>Risk breakdown structure </a:t>
            </a:r>
            <a:r>
              <a:rPr lang="en-US" dirty="0"/>
              <a:t>- A hierarchical representation of potential sources of risks (PMI, 2021 p. 87 and 248)</a:t>
            </a:r>
          </a:p>
          <a:p>
            <a:r>
              <a:rPr lang="en-US" dirty="0"/>
              <a:t>Risk categories</a:t>
            </a:r>
          </a:p>
          <a:p>
            <a:r>
              <a:rPr lang="en-US" dirty="0"/>
              <a:t>Extract from PMI (2017, pp. 406)</a:t>
            </a:r>
          </a:p>
          <a:p>
            <a:endParaRPr lang="en-GB" dirty="0"/>
          </a:p>
        </p:txBody>
      </p:sp>
      <p:graphicFrame>
        <p:nvGraphicFramePr>
          <p:cNvPr id="4" name="Table 4">
            <a:extLst>
              <a:ext uri="{FF2B5EF4-FFF2-40B4-BE49-F238E27FC236}">
                <a16:creationId xmlns:a16="http://schemas.microsoft.com/office/drawing/2014/main" id="{B1499BA9-0C95-4C74-811C-AA3206ABB56B}"/>
              </a:ext>
            </a:extLst>
          </p:cNvPr>
          <p:cNvGraphicFramePr>
            <a:graphicFrameLocks noGrp="1"/>
          </p:cNvGraphicFramePr>
          <p:nvPr/>
        </p:nvGraphicFramePr>
        <p:xfrm>
          <a:off x="332834" y="1290023"/>
          <a:ext cx="8154081" cy="5278120"/>
        </p:xfrm>
        <a:graphic>
          <a:graphicData uri="http://schemas.openxmlformats.org/drawingml/2006/table">
            <a:tbl>
              <a:tblPr firstRow="1" bandRow="1">
                <a:tableStyleId>{00A15C55-8517-42AA-B614-E9B94910E393}</a:tableStyleId>
              </a:tblPr>
              <a:tblGrid>
                <a:gridCol w="1452384">
                  <a:extLst>
                    <a:ext uri="{9D8B030D-6E8A-4147-A177-3AD203B41FA5}">
                      <a16:colId xmlns:a16="http://schemas.microsoft.com/office/drawing/2014/main" val="901786455"/>
                    </a:ext>
                  </a:extLst>
                </a:gridCol>
                <a:gridCol w="1895637">
                  <a:extLst>
                    <a:ext uri="{9D8B030D-6E8A-4147-A177-3AD203B41FA5}">
                      <a16:colId xmlns:a16="http://schemas.microsoft.com/office/drawing/2014/main" val="1225350347"/>
                    </a:ext>
                  </a:extLst>
                </a:gridCol>
                <a:gridCol w="4806060">
                  <a:extLst>
                    <a:ext uri="{9D8B030D-6E8A-4147-A177-3AD203B41FA5}">
                      <a16:colId xmlns:a16="http://schemas.microsoft.com/office/drawing/2014/main" val="3676857534"/>
                    </a:ext>
                  </a:extLst>
                </a:gridCol>
              </a:tblGrid>
              <a:tr h="370840">
                <a:tc>
                  <a:txBody>
                    <a:bodyPr/>
                    <a:lstStyle/>
                    <a:p>
                      <a:r>
                        <a:rPr lang="en-GB" sz="1600" dirty="0">
                          <a:solidFill>
                            <a:srgbClr val="FFFFFF"/>
                          </a:solidFill>
                          <a:latin typeface="Raleway" panose="020B0503030101060003" pitchFamily="34" charset="0"/>
                        </a:rPr>
                        <a:t>RBS Level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r>
                        <a:rPr lang="en-GB" sz="1600" dirty="0">
                          <a:solidFill>
                            <a:srgbClr val="FFFFFF"/>
                          </a:solidFill>
                          <a:latin typeface="Raleway" panose="020B0503030101060003" pitchFamily="34" charset="0"/>
                        </a:rPr>
                        <a:t>RBS Level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r>
                        <a:rPr lang="en-GB" sz="1600" dirty="0">
                          <a:solidFill>
                            <a:srgbClr val="FFFFFF"/>
                          </a:solidFill>
                          <a:latin typeface="Raleway" panose="020B0503030101060003" pitchFamily="34" charset="0"/>
                        </a:rPr>
                        <a:t>RBS Level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30690170"/>
                  </a:ext>
                </a:extLst>
              </a:tr>
              <a:tr h="370840">
                <a:tc rowSpan="14">
                  <a:txBody>
                    <a:bodyPr/>
                    <a:lstStyle/>
                    <a:p>
                      <a:r>
                        <a:rPr lang="en-GB" sz="1600" dirty="0">
                          <a:latin typeface="Raleway" panose="020B0503030101060003" pitchFamily="34" charset="0"/>
                        </a:rPr>
                        <a:t>0. ALL SOURCES OF PROJECT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en-GB" sz="1600" dirty="0">
                          <a:latin typeface="Raleway" panose="020B0503030101060003" pitchFamily="34" charset="0"/>
                        </a:rPr>
                        <a:t>1. Technical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1.1 Scope 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531570"/>
                  </a:ext>
                </a:extLst>
              </a:tr>
              <a:tr h="37084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1.2 Requirements definitions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450796"/>
                  </a:ext>
                </a:extLst>
              </a:tr>
              <a:tr h="370840">
                <a:tc vMerge="1">
                  <a:txBody>
                    <a:bodyPr/>
                    <a:lstStyle/>
                    <a:p>
                      <a:endParaRPr lang="en-GB" sz="160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1.3 Estimates, assumptions and constraints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6530265"/>
                  </a:ext>
                </a:extLst>
              </a:tr>
              <a:tr h="370840">
                <a:tc vMerge="1">
                  <a:txBody>
                    <a:bodyPr/>
                    <a:lstStyle/>
                    <a:p>
                      <a:endParaRPr lang="en-GB" sz="160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1.4 Technical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168253"/>
                  </a:ext>
                </a:extLst>
              </a:tr>
              <a:tr h="370840">
                <a:tc vMerge="1">
                  <a:txBody>
                    <a:bodyPr/>
                    <a:lstStyle/>
                    <a:p>
                      <a:endParaRPr lang="en-GB" sz="160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1.5 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223694"/>
                  </a:ext>
                </a:extLst>
              </a:tr>
              <a:tr h="37084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1.6 Technical interfaces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5404326"/>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4198211"/>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en-GB" sz="1600" dirty="0">
                          <a:latin typeface="Raleway" panose="020B0503030101060003" pitchFamily="34" charset="0"/>
                        </a:rPr>
                        <a:t>2. Management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2.1 Project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7365162"/>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2.2 Program/portfolio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0658222"/>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2.3 Operations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351012"/>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2.4 Organisation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8711"/>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2.5 Resourcing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09572"/>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2.6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4884326"/>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261963"/>
                  </a:ext>
                </a:extLst>
              </a:tr>
            </a:tbl>
          </a:graphicData>
        </a:graphic>
      </p:graphicFrame>
    </p:spTree>
    <p:extLst>
      <p:ext uri="{BB962C8B-B14F-4D97-AF65-F5344CB8AC3E}">
        <p14:creationId xmlns:p14="http://schemas.microsoft.com/office/powerpoint/2010/main" val="256587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C1D2-409C-4EF8-8A5F-B66CB1E6D1BC}"/>
              </a:ext>
            </a:extLst>
          </p:cNvPr>
          <p:cNvSpPr>
            <a:spLocks noGrp="1"/>
          </p:cNvSpPr>
          <p:nvPr>
            <p:ph type="title"/>
          </p:nvPr>
        </p:nvSpPr>
        <p:spPr>
          <a:xfrm>
            <a:off x="1844298" y="61306"/>
            <a:ext cx="7516579" cy="1325563"/>
          </a:xfrm>
        </p:spPr>
        <p:txBody>
          <a:bodyPr>
            <a:normAutofit/>
          </a:bodyPr>
          <a:lstStyle/>
          <a:p>
            <a:r>
              <a:rPr lang="en-US" b="1" dirty="0"/>
              <a:t>Risk breakdown structure, contd.</a:t>
            </a:r>
            <a:endParaRPr lang="en-GB" dirty="0"/>
          </a:p>
        </p:txBody>
      </p:sp>
      <p:sp>
        <p:nvSpPr>
          <p:cNvPr id="3" name="Content Placeholder 2">
            <a:extLst>
              <a:ext uri="{FF2B5EF4-FFF2-40B4-BE49-F238E27FC236}">
                <a16:creationId xmlns:a16="http://schemas.microsoft.com/office/drawing/2014/main" id="{5A7AB88C-4DEE-4E96-B4E4-93FC75B7A31D}"/>
              </a:ext>
            </a:extLst>
          </p:cNvPr>
          <p:cNvSpPr>
            <a:spLocks noGrp="1"/>
          </p:cNvSpPr>
          <p:nvPr>
            <p:ph idx="1"/>
          </p:nvPr>
        </p:nvSpPr>
        <p:spPr>
          <a:xfrm>
            <a:off x="8546122" y="1825625"/>
            <a:ext cx="3587263" cy="2887052"/>
          </a:xfrm>
        </p:spPr>
        <p:txBody>
          <a:bodyPr/>
          <a:lstStyle/>
          <a:p>
            <a:r>
              <a:rPr lang="en-US" dirty="0"/>
              <a:t>Extract from PMI (2017, pp. 406)</a:t>
            </a:r>
          </a:p>
          <a:p>
            <a:endParaRPr lang="en-GB" dirty="0"/>
          </a:p>
        </p:txBody>
      </p:sp>
      <p:graphicFrame>
        <p:nvGraphicFramePr>
          <p:cNvPr id="4" name="Table 4">
            <a:extLst>
              <a:ext uri="{FF2B5EF4-FFF2-40B4-BE49-F238E27FC236}">
                <a16:creationId xmlns:a16="http://schemas.microsoft.com/office/drawing/2014/main" id="{B1499BA9-0C95-4C74-811C-AA3206ABB56B}"/>
              </a:ext>
            </a:extLst>
          </p:cNvPr>
          <p:cNvGraphicFramePr>
            <a:graphicFrameLocks noGrp="1"/>
          </p:cNvGraphicFramePr>
          <p:nvPr/>
        </p:nvGraphicFramePr>
        <p:xfrm>
          <a:off x="332834" y="1295885"/>
          <a:ext cx="8154081" cy="5064760"/>
        </p:xfrm>
        <a:graphic>
          <a:graphicData uri="http://schemas.openxmlformats.org/drawingml/2006/table">
            <a:tbl>
              <a:tblPr firstRow="1" bandRow="1">
                <a:tableStyleId>{00A15C55-8517-42AA-B614-E9B94910E393}</a:tableStyleId>
              </a:tblPr>
              <a:tblGrid>
                <a:gridCol w="1452384">
                  <a:extLst>
                    <a:ext uri="{9D8B030D-6E8A-4147-A177-3AD203B41FA5}">
                      <a16:colId xmlns:a16="http://schemas.microsoft.com/office/drawing/2014/main" val="901786455"/>
                    </a:ext>
                  </a:extLst>
                </a:gridCol>
                <a:gridCol w="1895637">
                  <a:extLst>
                    <a:ext uri="{9D8B030D-6E8A-4147-A177-3AD203B41FA5}">
                      <a16:colId xmlns:a16="http://schemas.microsoft.com/office/drawing/2014/main" val="1225350347"/>
                    </a:ext>
                  </a:extLst>
                </a:gridCol>
                <a:gridCol w="4806060">
                  <a:extLst>
                    <a:ext uri="{9D8B030D-6E8A-4147-A177-3AD203B41FA5}">
                      <a16:colId xmlns:a16="http://schemas.microsoft.com/office/drawing/2014/main" val="3676857534"/>
                    </a:ext>
                  </a:extLst>
                </a:gridCol>
              </a:tblGrid>
              <a:tr h="370840">
                <a:tc>
                  <a:txBody>
                    <a:bodyPr/>
                    <a:lstStyle/>
                    <a:p>
                      <a:r>
                        <a:rPr lang="en-GB" sz="1600" dirty="0">
                          <a:solidFill>
                            <a:srgbClr val="FFFFFF"/>
                          </a:solidFill>
                          <a:latin typeface="Raleway" panose="020B0503030101060003" pitchFamily="34" charset="0"/>
                        </a:rPr>
                        <a:t>RBS Level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r>
                        <a:rPr lang="en-GB" sz="1600" dirty="0">
                          <a:solidFill>
                            <a:srgbClr val="FFFFFF"/>
                          </a:solidFill>
                          <a:latin typeface="Raleway" panose="020B0503030101060003" pitchFamily="34" charset="0"/>
                        </a:rPr>
                        <a:t>RBS Level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r>
                        <a:rPr lang="en-GB" sz="1600" dirty="0">
                          <a:solidFill>
                            <a:srgbClr val="FFFFFF"/>
                          </a:solidFill>
                          <a:latin typeface="Raleway" panose="020B0503030101060003" pitchFamily="34" charset="0"/>
                        </a:rPr>
                        <a:t>RBS Level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30690170"/>
                  </a:ext>
                </a:extLst>
              </a:tr>
              <a:tr h="0">
                <a:tc rowSpan="1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Raleway" panose="020B0503030101060003" pitchFamily="34" charset="0"/>
                        </a:rPr>
                        <a:t>0. ALL SOURCES OF PROJECT RISK</a:t>
                      </a:r>
                    </a:p>
                    <a:p>
                      <a:endParaRPr lang="en-GB" sz="16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en-GB" sz="1600" dirty="0">
                          <a:latin typeface="Raleway" panose="020B0503030101060003" pitchFamily="34" charset="0"/>
                        </a:rPr>
                        <a:t>3. Commercial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3.1 Contractual terms and conditions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8661139"/>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3.2 Internal procurement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0544415"/>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3.3 Suppliers and vendors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201383"/>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3.4 Subcontracts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559015"/>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3.5 Client/customer stability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23170"/>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3.6 Partnerships and joint ventures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215399"/>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7205698"/>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en-GB" sz="1600" dirty="0">
                          <a:latin typeface="Raleway" panose="020B0503030101060003" pitchFamily="34" charset="0"/>
                        </a:rPr>
                        <a:t>4. External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4.1 Legislation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0359763"/>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4.2 Exchange rates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6103210"/>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4.3 Site/facilities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2036241"/>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4.4 Environmental/weather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316994"/>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4.5 Competition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0629743"/>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4.6 Regulatory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964684"/>
                  </a:ext>
                </a:extLst>
              </a:tr>
              <a:tr h="0">
                <a:tc vMerge="1">
                  <a:txBody>
                    <a:bodyPr/>
                    <a:lstStyle/>
                    <a:p>
                      <a:endParaRPr lang="en-GB" sz="16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sz="1400" dirty="0">
                        <a:latin typeface="Raleway" panose="020B050303010106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Raleway" panose="020B0503030101060003" pitchFamily="34" charset="0"/>
                        </a:rPr>
                        <a:t>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971201"/>
                  </a:ext>
                </a:extLst>
              </a:tr>
            </a:tbl>
          </a:graphicData>
        </a:graphic>
      </p:graphicFrame>
    </p:spTree>
    <p:extLst>
      <p:ext uri="{BB962C8B-B14F-4D97-AF65-F5344CB8AC3E}">
        <p14:creationId xmlns:p14="http://schemas.microsoft.com/office/powerpoint/2010/main" val="998149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4BBE50-ED2C-4465-ACCA-97B41FEEEBE8}"/>
              </a:ext>
            </a:extLst>
          </p:cNvPr>
          <p:cNvSpPr>
            <a:spLocks noGrp="1" noChangeArrowheads="1"/>
          </p:cNvSpPr>
          <p:nvPr>
            <p:ph type="title"/>
          </p:nvPr>
        </p:nvSpPr>
        <p:spPr>
          <a:xfrm>
            <a:off x="1733550" y="285751"/>
            <a:ext cx="7772400" cy="474663"/>
          </a:xfrm>
        </p:spPr>
        <p:txBody>
          <a:bodyPr>
            <a:normAutofit fontScale="90000"/>
          </a:bodyPr>
          <a:lstStyle/>
          <a:p>
            <a:r>
              <a:rPr lang="en-US" altLang="en-US" b="1" dirty="0"/>
              <a:t>The risk register/log</a:t>
            </a:r>
          </a:p>
        </p:txBody>
      </p:sp>
      <p:sp>
        <p:nvSpPr>
          <p:cNvPr id="7171" name="Rectangle 3">
            <a:extLst>
              <a:ext uri="{FF2B5EF4-FFF2-40B4-BE49-F238E27FC236}">
                <a16:creationId xmlns:a16="http://schemas.microsoft.com/office/drawing/2014/main" id="{09D0E14D-546A-4B1C-970B-EFB57EC73FCF}"/>
              </a:ext>
            </a:extLst>
          </p:cNvPr>
          <p:cNvSpPr>
            <a:spLocks noChangeArrowheads="1"/>
          </p:cNvSpPr>
          <p:nvPr/>
        </p:nvSpPr>
        <p:spPr bwMode="auto">
          <a:xfrm>
            <a:off x="2019300" y="811214"/>
            <a:ext cx="80264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spcBef>
                <a:spcPct val="50000"/>
              </a:spcBef>
            </a:pPr>
            <a:r>
              <a:rPr lang="en-US" altLang="en-US" sz="2000" dirty="0">
                <a:latin typeface="Raleway" panose="020B0503030101060003" pitchFamily="34" charset="0"/>
                <a:cs typeface="Times New Roman" panose="02020603050405020304" pitchFamily="18" charset="0"/>
              </a:rPr>
              <a:t>This project document must be updated with any new risks as and when they are identified. The risk log provides a key point of control during the lifetime of the project.</a:t>
            </a:r>
          </a:p>
        </p:txBody>
      </p:sp>
      <p:graphicFrame>
        <p:nvGraphicFramePr>
          <p:cNvPr id="7" name="Table 6">
            <a:extLst>
              <a:ext uri="{FF2B5EF4-FFF2-40B4-BE49-F238E27FC236}">
                <a16:creationId xmlns:a16="http://schemas.microsoft.com/office/drawing/2014/main" id="{8446A74E-426F-45A6-B5DF-81188F3D15F0}"/>
              </a:ext>
            </a:extLst>
          </p:cNvPr>
          <p:cNvGraphicFramePr>
            <a:graphicFrameLocks noGrp="1"/>
          </p:cNvGraphicFramePr>
          <p:nvPr/>
        </p:nvGraphicFramePr>
        <p:xfrm>
          <a:off x="127426" y="2604700"/>
          <a:ext cx="11846585" cy="2151608"/>
        </p:xfrm>
        <a:graphic>
          <a:graphicData uri="http://schemas.openxmlformats.org/drawingml/2006/table">
            <a:tbl>
              <a:tblPr firstRow="1" bandRow="1">
                <a:tableStyleId>{1E171933-4619-4E11-9A3F-F7608DF75F80}</a:tableStyleId>
              </a:tblPr>
              <a:tblGrid>
                <a:gridCol w="831339">
                  <a:extLst>
                    <a:ext uri="{9D8B030D-6E8A-4147-A177-3AD203B41FA5}">
                      <a16:colId xmlns:a16="http://schemas.microsoft.com/office/drawing/2014/main" val="20000"/>
                    </a:ext>
                  </a:extLst>
                </a:gridCol>
                <a:gridCol w="1721931">
                  <a:extLst>
                    <a:ext uri="{9D8B030D-6E8A-4147-A177-3AD203B41FA5}">
                      <a16:colId xmlns:a16="http://schemas.microsoft.com/office/drawing/2014/main" val="20001"/>
                    </a:ext>
                  </a:extLst>
                </a:gridCol>
                <a:gridCol w="873431">
                  <a:extLst>
                    <a:ext uri="{9D8B030D-6E8A-4147-A177-3AD203B41FA5}">
                      <a16:colId xmlns:a16="http://schemas.microsoft.com/office/drawing/2014/main" val="20002"/>
                    </a:ext>
                  </a:extLst>
                </a:gridCol>
                <a:gridCol w="881148">
                  <a:extLst>
                    <a:ext uri="{9D8B030D-6E8A-4147-A177-3AD203B41FA5}">
                      <a16:colId xmlns:a16="http://schemas.microsoft.com/office/drawing/2014/main" val="20003"/>
                    </a:ext>
                  </a:extLst>
                </a:gridCol>
                <a:gridCol w="1076962">
                  <a:extLst>
                    <a:ext uri="{9D8B030D-6E8A-4147-A177-3AD203B41FA5}">
                      <a16:colId xmlns:a16="http://schemas.microsoft.com/office/drawing/2014/main" val="20004"/>
                    </a:ext>
                  </a:extLst>
                </a:gridCol>
                <a:gridCol w="1209066">
                  <a:extLst>
                    <a:ext uri="{9D8B030D-6E8A-4147-A177-3AD203B41FA5}">
                      <a16:colId xmlns:a16="http://schemas.microsoft.com/office/drawing/2014/main" val="20005"/>
                    </a:ext>
                  </a:extLst>
                </a:gridCol>
                <a:gridCol w="944859">
                  <a:extLst>
                    <a:ext uri="{9D8B030D-6E8A-4147-A177-3AD203B41FA5}">
                      <a16:colId xmlns:a16="http://schemas.microsoft.com/office/drawing/2014/main" val="20006"/>
                    </a:ext>
                  </a:extLst>
                </a:gridCol>
                <a:gridCol w="1174871">
                  <a:extLst>
                    <a:ext uri="{9D8B030D-6E8A-4147-A177-3AD203B41FA5}">
                      <a16:colId xmlns:a16="http://schemas.microsoft.com/office/drawing/2014/main" val="20007"/>
                    </a:ext>
                  </a:extLst>
                </a:gridCol>
                <a:gridCol w="1272773">
                  <a:extLst>
                    <a:ext uri="{9D8B030D-6E8A-4147-A177-3AD203B41FA5}">
                      <a16:colId xmlns:a16="http://schemas.microsoft.com/office/drawing/2014/main" val="20008"/>
                    </a:ext>
                  </a:extLst>
                </a:gridCol>
                <a:gridCol w="881151">
                  <a:extLst>
                    <a:ext uri="{9D8B030D-6E8A-4147-A177-3AD203B41FA5}">
                      <a16:colId xmlns:a16="http://schemas.microsoft.com/office/drawing/2014/main" val="20009"/>
                    </a:ext>
                  </a:extLst>
                </a:gridCol>
                <a:gridCol w="979054">
                  <a:extLst>
                    <a:ext uri="{9D8B030D-6E8A-4147-A177-3AD203B41FA5}">
                      <a16:colId xmlns:a16="http://schemas.microsoft.com/office/drawing/2014/main" val="20010"/>
                    </a:ext>
                  </a:extLst>
                </a:gridCol>
              </a:tblGrid>
              <a:tr h="490109">
                <a:tc>
                  <a:txBody>
                    <a:bodyPr/>
                    <a:lstStyle/>
                    <a:p>
                      <a:r>
                        <a:rPr lang="en-GB" sz="1400" dirty="0">
                          <a:solidFill>
                            <a:srgbClr val="FFFFFF"/>
                          </a:solidFill>
                          <a:latin typeface="Raleway" panose="020B0503030101060003" pitchFamily="34" charset="0"/>
                        </a:rPr>
                        <a:t>Risk ID</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Description</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Date Raised</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Author</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Owner</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Probability</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Impact</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Proximity</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Response</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Status</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400" dirty="0">
                          <a:solidFill>
                            <a:srgbClr val="FFFFFF"/>
                          </a:solidFill>
                          <a:latin typeface="Raleway" panose="020B0503030101060003" pitchFamily="34" charset="0"/>
                        </a:rPr>
                        <a:t>Date</a:t>
                      </a:r>
                      <a:r>
                        <a:rPr lang="en-GB" sz="1400" baseline="0" dirty="0">
                          <a:solidFill>
                            <a:srgbClr val="FFFFFF"/>
                          </a:solidFill>
                          <a:latin typeface="Raleway" panose="020B0503030101060003" pitchFamily="34" charset="0"/>
                        </a:rPr>
                        <a:t> Closed</a:t>
                      </a:r>
                      <a:endParaRPr lang="en-GB" sz="1400" b="0"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408362">
                <a:tc>
                  <a:txBody>
                    <a:bodyPr/>
                    <a:lstStyle/>
                    <a:p>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83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18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154A-F872-474C-B8FA-7E04B0E19E1E}"/>
              </a:ext>
            </a:extLst>
          </p:cNvPr>
          <p:cNvSpPr>
            <a:spLocks noGrp="1"/>
          </p:cNvSpPr>
          <p:nvPr>
            <p:ph type="title"/>
          </p:nvPr>
        </p:nvSpPr>
        <p:spPr/>
        <p:txBody>
          <a:bodyPr/>
          <a:lstStyle/>
          <a:p>
            <a:r>
              <a:rPr lang="en-GB" dirty="0"/>
              <a:t>Quantitative Risk Analysis</a:t>
            </a:r>
          </a:p>
        </p:txBody>
      </p:sp>
      <p:sp>
        <p:nvSpPr>
          <p:cNvPr id="3" name="Content Placeholder 2">
            <a:extLst>
              <a:ext uri="{FF2B5EF4-FFF2-40B4-BE49-F238E27FC236}">
                <a16:creationId xmlns:a16="http://schemas.microsoft.com/office/drawing/2014/main" id="{4D91A2B0-C6E5-49D0-8EC1-7DFE1A58ADA4}"/>
              </a:ext>
            </a:extLst>
          </p:cNvPr>
          <p:cNvSpPr>
            <a:spLocks noGrp="1"/>
          </p:cNvSpPr>
          <p:nvPr>
            <p:ph idx="1"/>
          </p:nvPr>
        </p:nvSpPr>
        <p:spPr/>
        <p:txBody>
          <a:bodyPr>
            <a:normAutofit lnSpcReduction="10000"/>
          </a:bodyPr>
          <a:lstStyle/>
          <a:p>
            <a:r>
              <a:rPr lang="en-GB" dirty="0"/>
              <a:t>Range of techniques</a:t>
            </a:r>
          </a:p>
          <a:p>
            <a:endParaRPr lang="en-GB" dirty="0"/>
          </a:p>
          <a:p>
            <a:r>
              <a:rPr lang="en-GB" dirty="0"/>
              <a:t>Expected value: </a:t>
            </a:r>
          </a:p>
          <a:p>
            <a:pPr lvl="1"/>
            <a:r>
              <a:rPr lang="en-GB" dirty="0"/>
              <a:t>Likelihood * Cost of occurrence</a:t>
            </a:r>
          </a:p>
          <a:p>
            <a:pPr lvl="1"/>
            <a:r>
              <a:rPr lang="en-GB" dirty="0"/>
              <a:t>Focus is on cost</a:t>
            </a:r>
          </a:p>
          <a:p>
            <a:r>
              <a:rPr lang="en-GB" dirty="0"/>
              <a:t>Monte Carlo computer modelling</a:t>
            </a:r>
          </a:p>
          <a:p>
            <a:pPr lvl="1"/>
            <a:r>
              <a:rPr lang="en-GB" dirty="0"/>
              <a:t>Can be used for time, cost and other factors</a:t>
            </a:r>
          </a:p>
          <a:p>
            <a:r>
              <a:rPr lang="en-GB" dirty="0"/>
              <a:t>Programme Evaluation and Review Technique (PERT)</a:t>
            </a:r>
          </a:p>
          <a:p>
            <a:pPr lvl="1"/>
            <a:r>
              <a:rPr lang="en-GB" dirty="0"/>
              <a:t>Uses realistic, optimistic and pessimistic times</a:t>
            </a:r>
          </a:p>
          <a:p>
            <a:pPr lvl="1"/>
            <a:r>
              <a:rPr lang="en-GB" dirty="0"/>
              <a:t>Focuses on the risk of project task estimations being inaccurate</a:t>
            </a:r>
          </a:p>
        </p:txBody>
      </p:sp>
    </p:spTree>
    <p:extLst>
      <p:ext uri="{BB962C8B-B14F-4D97-AF65-F5344CB8AC3E}">
        <p14:creationId xmlns:p14="http://schemas.microsoft.com/office/powerpoint/2010/main" val="424441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9CA7F2B-7AE1-4FC0-B1E5-1A59F037B5A1}"/>
              </a:ext>
            </a:extLst>
          </p:cNvPr>
          <p:cNvSpPr>
            <a:spLocks noGrp="1" noChangeArrowheads="1"/>
          </p:cNvSpPr>
          <p:nvPr>
            <p:ph type="title"/>
          </p:nvPr>
        </p:nvSpPr>
        <p:spPr>
          <a:xfrm>
            <a:off x="2028093" y="0"/>
            <a:ext cx="6676172" cy="1282700"/>
          </a:xfrm>
        </p:spPr>
        <p:txBody>
          <a:bodyPr>
            <a:normAutofit fontScale="90000"/>
          </a:bodyPr>
          <a:lstStyle/>
          <a:p>
            <a:r>
              <a:rPr lang="en-GB" altLang="en-US" b="1" dirty="0"/>
              <a:t>Qualitative Risk Analysis</a:t>
            </a:r>
            <a:br>
              <a:rPr lang="en-GB" altLang="en-US" b="1" dirty="0"/>
            </a:br>
            <a:r>
              <a:rPr lang="en-GB" altLang="en-US" b="1" dirty="0"/>
              <a:t>Risk impact Matrix</a:t>
            </a:r>
          </a:p>
        </p:txBody>
      </p:sp>
      <p:sp>
        <p:nvSpPr>
          <p:cNvPr id="10263" name="Text Box 23">
            <a:extLst>
              <a:ext uri="{FF2B5EF4-FFF2-40B4-BE49-F238E27FC236}">
                <a16:creationId xmlns:a16="http://schemas.microsoft.com/office/drawing/2014/main" id="{BA34FD5E-4901-4344-8749-F55CBD637174}"/>
              </a:ext>
            </a:extLst>
          </p:cNvPr>
          <p:cNvSpPr txBox="1">
            <a:spLocks noChangeArrowheads="1"/>
          </p:cNvSpPr>
          <p:nvPr/>
        </p:nvSpPr>
        <p:spPr bwMode="auto">
          <a:xfrm>
            <a:off x="9845232" y="1615470"/>
            <a:ext cx="22155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a:solidFill>
                  <a:schemeClr val="tx2"/>
                </a:solidFill>
                <a:latin typeface="Raleway" panose="020B0503030101060003" pitchFamily="34" charset="0"/>
                <a:cs typeface="Arial" panose="020B0604020202020204" pitchFamily="34" charset="0"/>
              </a:rPr>
              <a:t>The closer a risk gets to this corner, the more important it becomes</a:t>
            </a:r>
            <a:endParaRPr lang="en-GB" altLang="en-US" sz="2000" b="1" i="1" dirty="0">
              <a:solidFill>
                <a:schemeClr val="tx2"/>
              </a:solidFill>
              <a:latin typeface="Raleway" panose="020B0503030101060003" pitchFamily="34" charset="0"/>
              <a:cs typeface="Arial" panose="020B0604020202020204" pitchFamily="34" charset="0"/>
            </a:endParaRPr>
          </a:p>
        </p:txBody>
      </p:sp>
      <p:sp>
        <p:nvSpPr>
          <p:cNvPr id="10264" name="Line 24">
            <a:extLst>
              <a:ext uri="{FF2B5EF4-FFF2-40B4-BE49-F238E27FC236}">
                <a16:creationId xmlns:a16="http://schemas.microsoft.com/office/drawing/2014/main" id="{08C4E2E9-D00F-4013-9B3C-F2B8D0E606BC}"/>
              </a:ext>
              <a:ext uri="{C183D7F6-B498-43B3-948B-1728B52AA6E4}">
                <adec:decorative xmlns:adec="http://schemas.microsoft.com/office/drawing/2017/decorative" val="1"/>
              </a:ext>
            </a:extLst>
          </p:cNvPr>
          <p:cNvSpPr>
            <a:spLocks noChangeShapeType="1"/>
          </p:cNvSpPr>
          <p:nvPr/>
        </p:nvSpPr>
        <p:spPr bwMode="auto">
          <a:xfrm flipH="1">
            <a:off x="8036168" y="1765140"/>
            <a:ext cx="1750225" cy="225706"/>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GB"/>
          </a:p>
        </p:txBody>
      </p:sp>
      <p:pic>
        <p:nvPicPr>
          <p:cNvPr id="25" name="Picture 1" descr="Risk Management Matrix (probability/severity)">
            <a:extLst>
              <a:ext uri="{FF2B5EF4-FFF2-40B4-BE49-F238E27FC236}">
                <a16:creationId xmlns:a16="http://schemas.microsoft.com/office/drawing/2014/main" id="{A266D615-D786-46B5-9C99-4BBB629CD7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71" b="9101"/>
          <a:stretch/>
        </p:blipFill>
        <p:spPr bwMode="auto">
          <a:xfrm>
            <a:off x="1776046" y="1587016"/>
            <a:ext cx="7799817" cy="462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3FAE98C-B48B-4689-B72B-39FD4653E27E}"/>
              </a:ext>
            </a:extLst>
          </p:cNvPr>
          <p:cNvSpPr txBox="1"/>
          <p:nvPr/>
        </p:nvSpPr>
        <p:spPr>
          <a:xfrm>
            <a:off x="4419775" y="6205342"/>
            <a:ext cx="1218603" cy="523220"/>
          </a:xfrm>
          <a:prstGeom prst="rect">
            <a:avLst/>
          </a:prstGeom>
          <a:noFill/>
        </p:spPr>
        <p:txBody>
          <a:bodyPr wrap="none" rtlCol="0">
            <a:spAutoFit/>
          </a:bodyPr>
          <a:lstStyle/>
          <a:p>
            <a:r>
              <a:rPr lang="en-GB" sz="2800" b="1" dirty="0"/>
              <a:t>Impact</a:t>
            </a:r>
          </a:p>
        </p:txBody>
      </p:sp>
      <p:sp>
        <p:nvSpPr>
          <p:cNvPr id="7" name="TextBox 6">
            <a:extLst>
              <a:ext uri="{FF2B5EF4-FFF2-40B4-BE49-F238E27FC236}">
                <a16:creationId xmlns:a16="http://schemas.microsoft.com/office/drawing/2014/main" id="{60DF1285-BA11-4584-B39B-A60C68D50BF8}"/>
              </a:ext>
            </a:extLst>
          </p:cNvPr>
          <p:cNvSpPr txBox="1"/>
          <p:nvPr/>
        </p:nvSpPr>
        <p:spPr>
          <a:xfrm>
            <a:off x="138891" y="3610424"/>
            <a:ext cx="1813766" cy="523220"/>
          </a:xfrm>
          <a:prstGeom prst="rect">
            <a:avLst/>
          </a:prstGeom>
          <a:noFill/>
        </p:spPr>
        <p:txBody>
          <a:bodyPr wrap="none" rtlCol="0">
            <a:spAutoFit/>
          </a:bodyPr>
          <a:lstStyle/>
          <a:p>
            <a:r>
              <a:rPr lang="en-GB" sz="2800" b="1" dirty="0"/>
              <a:t>Probability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p:bldP spid="10264" grpId="0" animBg="1"/>
      <p:bldP spid="2"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2EFAB1A-914F-461B-A8F6-8AD567F0CDD6}"/>
              </a:ext>
            </a:extLst>
          </p:cNvPr>
          <p:cNvSpPr>
            <a:spLocks noGrp="1" noChangeArrowheads="1"/>
          </p:cNvSpPr>
          <p:nvPr>
            <p:ph type="title"/>
          </p:nvPr>
        </p:nvSpPr>
        <p:spPr>
          <a:xfrm>
            <a:off x="1962151" y="400050"/>
            <a:ext cx="6113463" cy="749300"/>
          </a:xfrm>
        </p:spPr>
        <p:txBody>
          <a:bodyPr vert="horz" lIns="90488" tIns="44450" rIns="90488" bIns="44450" rtlCol="0" anchor="ctr">
            <a:normAutofit/>
          </a:bodyPr>
          <a:lstStyle/>
          <a:p>
            <a:r>
              <a:rPr lang="en-GB" altLang="en-US" b="1" dirty="0">
                <a:solidFill>
                  <a:schemeClr val="tx1"/>
                </a:solidFill>
              </a:rPr>
              <a:t>Risk Impact Matrix</a:t>
            </a:r>
          </a:p>
        </p:txBody>
      </p:sp>
      <p:sp>
        <p:nvSpPr>
          <p:cNvPr id="9219" name="Rectangle 3">
            <a:extLst>
              <a:ext uri="{FF2B5EF4-FFF2-40B4-BE49-F238E27FC236}">
                <a16:creationId xmlns:a16="http://schemas.microsoft.com/office/drawing/2014/main" id="{C38E94B5-87DA-4B30-A2FF-F3BC4B543420}"/>
              </a:ext>
            </a:extLst>
          </p:cNvPr>
          <p:cNvSpPr>
            <a:spLocks noGrp="1" noChangeArrowheads="1"/>
          </p:cNvSpPr>
          <p:nvPr>
            <p:ph type="body" idx="1"/>
          </p:nvPr>
        </p:nvSpPr>
        <p:spPr>
          <a:xfrm>
            <a:off x="940045" y="1471246"/>
            <a:ext cx="7894638" cy="5386754"/>
          </a:xfrm>
          <a:noFill/>
        </p:spPr>
        <p:txBody>
          <a:bodyPr vert="horz" lIns="90488" tIns="44450" rIns="90488" bIns="44450" rtlCol="0">
            <a:normAutofit lnSpcReduction="10000"/>
          </a:bodyPr>
          <a:lstStyle/>
          <a:p>
            <a:pPr>
              <a:lnSpc>
                <a:spcPct val="90000"/>
              </a:lnSpc>
            </a:pPr>
            <a:r>
              <a:rPr lang="en-US" altLang="en-US" sz="2400" dirty="0"/>
              <a:t>Needs careful thought to achieve balance between simplicity and effectiveness</a:t>
            </a:r>
          </a:p>
          <a:p>
            <a:pPr>
              <a:lnSpc>
                <a:spcPct val="90000"/>
              </a:lnSpc>
            </a:pPr>
            <a:endParaRPr lang="en-US" altLang="en-US" sz="2400" dirty="0"/>
          </a:p>
          <a:p>
            <a:pPr>
              <a:lnSpc>
                <a:spcPct val="90000"/>
              </a:lnSpc>
            </a:pPr>
            <a:r>
              <a:rPr lang="en-US" altLang="en-US" sz="2400" dirty="0"/>
              <a:t>Remember – it’s opinion based, not an exact science</a:t>
            </a:r>
          </a:p>
          <a:p>
            <a:pPr>
              <a:lnSpc>
                <a:spcPct val="90000"/>
              </a:lnSpc>
            </a:pPr>
            <a:endParaRPr lang="en-US" altLang="en-US" sz="2400" dirty="0"/>
          </a:p>
          <a:p>
            <a:pPr>
              <a:lnSpc>
                <a:spcPct val="90000"/>
              </a:lnSpc>
            </a:pPr>
            <a:r>
              <a:rPr lang="en-GB" altLang="en-US" sz="2400" dirty="0"/>
              <a:t>Assessment of potential impact</a:t>
            </a:r>
            <a:r>
              <a:rPr lang="en-US" altLang="en-US" sz="2400" dirty="0"/>
              <a:t> of risk:</a:t>
            </a:r>
            <a:endParaRPr lang="en-GB" altLang="en-US" sz="2400" dirty="0"/>
          </a:p>
          <a:p>
            <a:pPr marL="0" indent="0">
              <a:lnSpc>
                <a:spcPct val="90000"/>
              </a:lnSpc>
              <a:buNone/>
            </a:pPr>
            <a:r>
              <a:rPr lang="en-US" altLang="en-US" sz="2400" dirty="0"/>
              <a:t>	Simple </a:t>
            </a:r>
            <a:r>
              <a:rPr lang="en-GB" altLang="en-US" sz="2400" dirty="0"/>
              <a:t>H/M/L or </a:t>
            </a:r>
            <a:r>
              <a:rPr lang="en-US" altLang="en-US" sz="2400" dirty="0"/>
              <a:t>a </a:t>
            </a:r>
            <a:r>
              <a:rPr lang="en-GB" altLang="en-US" sz="2400" dirty="0"/>
              <a:t>5 point scale </a:t>
            </a:r>
          </a:p>
          <a:p>
            <a:pPr>
              <a:lnSpc>
                <a:spcPct val="90000"/>
              </a:lnSpc>
            </a:pPr>
            <a:endParaRPr lang="en-GB" altLang="en-US" sz="2400" dirty="0"/>
          </a:p>
          <a:p>
            <a:pPr>
              <a:lnSpc>
                <a:spcPct val="90000"/>
              </a:lnSpc>
            </a:pPr>
            <a:r>
              <a:rPr lang="en-GB" altLang="en-US" sz="2400" dirty="0"/>
              <a:t>Assessment of likelihood</a:t>
            </a:r>
            <a:r>
              <a:rPr lang="en-US" altLang="en-US" sz="2400" dirty="0"/>
              <a:t> of risk:</a:t>
            </a:r>
            <a:endParaRPr lang="en-GB" altLang="en-US" sz="2400" dirty="0"/>
          </a:p>
          <a:p>
            <a:pPr marL="0" indent="0">
              <a:lnSpc>
                <a:spcPct val="90000"/>
              </a:lnSpc>
              <a:buNone/>
            </a:pPr>
            <a:r>
              <a:rPr lang="en-GB" altLang="en-US" sz="2400" dirty="0"/>
              <a:t>	H/M/L or 5 point scale</a:t>
            </a:r>
          </a:p>
          <a:p>
            <a:pPr>
              <a:lnSpc>
                <a:spcPct val="90000"/>
              </a:lnSpc>
            </a:pPr>
            <a:endParaRPr lang="en-GB" altLang="en-US" sz="2400" dirty="0"/>
          </a:p>
          <a:p>
            <a:pPr>
              <a:lnSpc>
                <a:spcPct val="90000"/>
              </a:lnSpc>
            </a:pPr>
            <a:r>
              <a:rPr lang="en-US" altLang="en-US" sz="2400" dirty="0"/>
              <a:t>The g</a:t>
            </a:r>
            <a:r>
              <a:rPr lang="en-GB" altLang="en-US" sz="2400" dirty="0" err="1"/>
              <a:t>ranularity</a:t>
            </a:r>
            <a:r>
              <a:rPr lang="en-GB" altLang="en-US" sz="2400" dirty="0"/>
              <a:t> </a:t>
            </a:r>
            <a:r>
              <a:rPr lang="en-US" altLang="en-US" sz="2400" dirty="0"/>
              <a:t>chosen </a:t>
            </a:r>
            <a:r>
              <a:rPr lang="en-GB" altLang="en-US" sz="2400" dirty="0"/>
              <a:t>determines </a:t>
            </a:r>
            <a:r>
              <a:rPr lang="en-US" altLang="en-US" sz="2400" dirty="0"/>
              <a:t>the </a:t>
            </a:r>
            <a:r>
              <a:rPr lang="en-GB" altLang="en-US" sz="2400" dirty="0"/>
              <a:t>number of cells in matrix</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D3F6-44BB-402A-8398-A4491A892C56}"/>
              </a:ext>
            </a:extLst>
          </p:cNvPr>
          <p:cNvSpPr>
            <a:spLocks noGrp="1"/>
          </p:cNvSpPr>
          <p:nvPr>
            <p:ph type="title"/>
          </p:nvPr>
        </p:nvSpPr>
        <p:spPr>
          <a:xfrm>
            <a:off x="1844299" y="61306"/>
            <a:ext cx="6314964" cy="1325563"/>
          </a:xfrm>
        </p:spPr>
        <p:txBody>
          <a:bodyPr>
            <a:normAutofit/>
          </a:bodyPr>
          <a:lstStyle/>
          <a:p>
            <a:r>
              <a:rPr lang="en-GB" dirty="0"/>
              <a:t>Threat Strategies</a:t>
            </a:r>
            <a:br>
              <a:rPr lang="en-GB" dirty="0"/>
            </a:br>
            <a:r>
              <a:rPr lang="en-GB" sz="3600" b="0" dirty="0"/>
              <a:t>(PMI, 2021, p.123)</a:t>
            </a:r>
            <a:endParaRPr lang="en-GB" b="0" dirty="0"/>
          </a:p>
        </p:txBody>
      </p:sp>
      <p:graphicFrame>
        <p:nvGraphicFramePr>
          <p:cNvPr id="3" name="Table 2">
            <a:extLst>
              <a:ext uri="{FF2B5EF4-FFF2-40B4-BE49-F238E27FC236}">
                <a16:creationId xmlns:a16="http://schemas.microsoft.com/office/drawing/2014/main" id="{22613CC8-6B5C-4C39-9572-140A468C9B10}"/>
              </a:ext>
            </a:extLst>
          </p:cNvPr>
          <p:cNvGraphicFramePr>
            <a:graphicFrameLocks noGrp="1"/>
          </p:cNvGraphicFramePr>
          <p:nvPr>
            <p:extLst>
              <p:ext uri="{D42A27DB-BD31-4B8C-83A1-F6EECF244321}">
                <p14:modId xmlns:p14="http://schemas.microsoft.com/office/powerpoint/2010/main" val="1958290749"/>
              </p:ext>
            </p:extLst>
          </p:nvPr>
        </p:nvGraphicFramePr>
        <p:xfrm>
          <a:off x="369278" y="1550520"/>
          <a:ext cx="9038491" cy="5246174"/>
        </p:xfrm>
        <a:graphic>
          <a:graphicData uri="http://schemas.openxmlformats.org/drawingml/2006/table">
            <a:tbl>
              <a:tblPr firstRow="1"/>
              <a:tblGrid>
                <a:gridCol w="1793630">
                  <a:extLst>
                    <a:ext uri="{9D8B030D-6E8A-4147-A177-3AD203B41FA5}">
                      <a16:colId xmlns:a16="http://schemas.microsoft.com/office/drawing/2014/main" val="20000"/>
                    </a:ext>
                  </a:extLst>
                </a:gridCol>
                <a:gridCol w="7244861">
                  <a:extLst>
                    <a:ext uri="{9D8B030D-6E8A-4147-A177-3AD203B41FA5}">
                      <a16:colId xmlns:a16="http://schemas.microsoft.com/office/drawing/2014/main" val="20001"/>
                    </a:ext>
                  </a:extLst>
                </a:gridCol>
              </a:tblGrid>
              <a:tr h="373667">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STRATEGY</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DEFINITION</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1548251">
                <a:tc>
                  <a:txBody>
                    <a:bodyPr/>
                    <a:lstStyle/>
                    <a:p>
                      <a:pPr algn="ctr" fontAlgn="base">
                        <a:lnSpc>
                          <a:spcPct val="100000"/>
                        </a:lnSpc>
                      </a:pPr>
                      <a:r>
                        <a:rPr lang="en-GB" sz="1800" b="1" dirty="0">
                          <a:solidFill>
                            <a:srgbClr val="071D49"/>
                          </a:solidFill>
                          <a:latin typeface="Raleway" panose="020B0503030101060003" pitchFamily="34" charset="0"/>
                          <a:cs typeface="Arial" pitchFamily="34" charset="0"/>
                        </a:rPr>
                        <a:t>ESCALATE:</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cs typeface="Arial" pitchFamily="34" charset="0"/>
                        </a:rPr>
                        <a:t>Escalation is appropriate when the project team or project sponsor agrees that a threat is outside the scope of the project or that the proposed response would exceed the project manager's authority.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366434"/>
                  </a:ext>
                </a:extLst>
              </a:tr>
              <a:tr h="846760">
                <a:tc>
                  <a:txBody>
                    <a:bodyPr/>
                    <a:lstStyle/>
                    <a:p>
                      <a:pPr algn="ctr" fontAlgn="base">
                        <a:lnSpc>
                          <a:spcPct val="100000"/>
                        </a:lnSpc>
                      </a:pPr>
                      <a:r>
                        <a:rPr lang="en-US" sz="1800" b="1" dirty="0">
                          <a:solidFill>
                            <a:srgbClr val="071D49"/>
                          </a:solidFill>
                          <a:latin typeface="Raleway" panose="020B0503030101060003" pitchFamily="34" charset="0"/>
                          <a:cs typeface="Arial" pitchFamily="34" charset="0"/>
                        </a:rPr>
                        <a:t>AVOID:</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altLang="en-US" sz="1800" dirty="0">
                          <a:solidFill>
                            <a:srgbClr val="071D49"/>
                          </a:solidFill>
                          <a:latin typeface="Raleway" panose="020B0503030101060003" pitchFamily="34" charset="0"/>
                        </a:rPr>
                        <a:t>When the project team acts to eliminate the threat or protect the project from its impact.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8951">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TRANSFER:</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Transfer involves shifting ownership of a threat to a third party to manage the risk and to bear the impact if the threat occurs.</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6760">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MITIGATE:</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Action is taken to reduce the probability of occurrence and/or the impact of a threat. Early mitigation is usually more effective.</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1785">
                <a:tc>
                  <a:txBody>
                    <a:bodyPr/>
                    <a:lstStyle/>
                    <a:p>
                      <a:pPr algn="ctr">
                        <a:lnSpc>
                          <a:spcPct val="100000"/>
                        </a:lnSpc>
                        <a:spcBef>
                          <a:spcPts val="300"/>
                        </a:spcBef>
                        <a:spcAft>
                          <a:spcPts val="300"/>
                        </a:spcAft>
                        <a:tabLst>
                          <a:tab pos="2049145" algn="l"/>
                        </a:tabLst>
                      </a:pPr>
                      <a:r>
                        <a:rPr lang="en-GB" sz="1800" b="1" dirty="0">
                          <a:solidFill>
                            <a:srgbClr val="071D49"/>
                          </a:solidFill>
                          <a:latin typeface="Raleway" panose="020B0503030101060003" pitchFamily="34" charset="0"/>
                          <a:ea typeface="Times New Roman"/>
                          <a:cs typeface="Arial" pitchFamily="34" charset="0"/>
                        </a:rPr>
                        <a:t>ACCEPT</a:t>
                      </a:r>
                      <a:r>
                        <a:rPr lang="en-GB" sz="1800" dirty="0">
                          <a:solidFill>
                            <a:srgbClr val="071D49"/>
                          </a:solidFill>
                          <a:latin typeface="Raleway" panose="020B0503030101060003" pitchFamily="34" charset="0"/>
                          <a:ea typeface="Times New Roman"/>
                          <a:cs typeface="Arial" pitchFamily="34" charset="0"/>
                        </a:rPr>
                        <a:t>:</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b="0" dirty="0">
                          <a:solidFill>
                            <a:srgbClr val="071D49"/>
                          </a:solidFill>
                          <a:latin typeface="Raleway" panose="020B0503030101060003" pitchFamily="34" charset="0"/>
                          <a:ea typeface="Times New Roman"/>
                          <a:cs typeface="Arial" pitchFamily="34" charset="0"/>
                        </a:rPr>
                        <a:t>Acknowledge the existence of a threat, but no proactive action is taken.</a:t>
                      </a:r>
                      <a:endParaRPr lang="en-GB" sz="1800" b="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147012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D3F6-44BB-402A-8398-A4491A892C56}"/>
              </a:ext>
            </a:extLst>
          </p:cNvPr>
          <p:cNvSpPr>
            <a:spLocks noGrp="1"/>
          </p:cNvSpPr>
          <p:nvPr>
            <p:ph type="title"/>
          </p:nvPr>
        </p:nvSpPr>
        <p:spPr>
          <a:xfrm>
            <a:off x="1844299" y="61306"/>
            <a:ext cx="8422382" cy="1325563"/>
          </a:xfrm>
        </p:spPr>
        <p:txBody>
          <a:bodyPr>
            <a:normAutofit/>
          </a:bodyPr>
          <a:lstStyle/>
          <a:p>
            <a:r>
              <a:rPr lang="en-GB" sz="4000" dirty="0"/>
              <a:t>Opportunity Strategies</a:t>
            </a:r>
            <a:br>
              <a:rPr lang="en-GB" sz="4000" dirty="0"/>
            </a:br>
            <a:r>
              <a:rPr lang="en-GB" sz="2800" b="0" dirty="0"/>
              <a:t>(PMI, 2021, p. 125)</a:t>
            </a:r>
            <a:endParaRPr lang="en-GB" sz="4000" dirty="0"/>
          </a:p>
        </p:txBody>
      </p:sp>
      <p:graphicFrame>
        <p:nvGraphicFramePr>
          <p:cNvPr id="3" name="Table 2">
            <a:extLst>
              <a:ext uri="{FF2B5EF4-FFF2-40B4-BE49-F238E27FC236}">
                <a16:creationId xmlns:a16="http://schemas.microsoft.com/office/drawing/2014/main" id="{22613CC8-6B5C-4C39-9572-140A468C9B10}"/>
              </a:ext>
            </a:extLst>
          </p:cNvPr>
          <p:cNvGraphicFramePr>
            <a:graphicFrameLocks noGrp="1"/>
          </p:cNvGraphicFramePr>
          <p:nvPr>
            <p:extLst>
              <p:ext uri="{D42A27DB-BD31-4B8C-83A1-F6EECF244321}">
                <p14:modId xmlns:p14="http://schemas.microsoft.com/office/powerpoint/2010/main" val="340620990"/>
              </p:ext>
            </p:extLst>
          </p:nvPr>
        </p:nvGraphicFramePr>
        <p:xfrm>
          <a:off x="369278" y="1292612"/>
          <a:ext cx="9038491" cy="5197637"/>
        </p:xfrm>
        <a:graphic>
          <a:graphicData uri="http://schemas.openxmlformats.org/drawingml/2006/table">
            <a:tbl>
              <a:tblPr firstRow="1"/>
              <a:tblGrid>
                <a:gridCol w="1729153">
                  <a:extLst>
                    <a:ext uri="{9D8B030D-6E8A-4147-A177-3AD203B41FA5}">
                      <a16:colId xmlns:a16="http://schemas.microsoft.com/office/drawing/2014/main" val="20000"/>
                    </a:ext>
                  </a:extLst>
                </a:gridCol>
                <a:gridCol w="7309338">
                  <a:extLst>
                    <a:ext uri="{9D8B030D-6E8A-4147-A177-3AD203B41FA5}">
                      <a16:colId xmlns:a16="http://schemas.microsoft.com/office/drawing/2014/main" val="20001"/>
                    </a:ext>
                  </a:extLst>
                </a:gridCol>
              </a:tblGrid>
              <a:tr h="373667">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STRATEGY</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tc>
                  <a:txBody>
                    <a:bodyPr/>
                    <a:lstStyle/>
                    <a:p>
                      <a:pPr algn="ctr">
                        <a:lnSpc>
                          <a:spcPct val="100000"/>
                        </a:lnSpc>
                        <a:spcBef>
                          <a:spcPts val="300"/>
                        </a:spcBef>
                        <a:spcAft>
                          <a:spcPts val="0"/>
                        </a:spcAft>
                        <a:tabLst>
                          <a:tab pos="2049145" algn="l"/>
                        </a:tabLst>
                      </a:pPr>
                      <a:r>
                        <a:rPr lang="en-GB" sz="1800" b="1" dirty="0">
                          <a:solidFill>
                            <a:srgbClr val="FFFFFF"/>
                          </a:solidFill>
                          <a:latin typeface="Raleway" panose="020B0503030101060003" pitchFamily="34" charset="0"/>
                          <a:ea typeface="Times New Roman"/>
                          <a:cs typeface="Arial" pitchFamily="34" charset="0"/>
                        </a:rPr>
                        <a:t>DEFINITION</a:t>
                      </a:r>
                      <a:endParaRPr lang="en-GB" sz="1800" dirty="0">
                        <a:solidFill>
                          <a:srgbClr val="FFFFFF"/>
                        </a:solidFill>
                        <a:latin typeface="Raleway" panose="020B0503030101060003" pitchFamily="34" charset="0"/>
                        <a:ea typeface="Times New Roman"/>
                        <a:cs typeface="Arial" pitchFamily="34" charset="0"/>
                      </a:endParaRPr>
                    </a:p>
                  </a:txBody>
                  <a:tcPr marL="66948" marR="66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1548251">
                <a:tc>
                  <a:txBody>
                    <a:bodyPr/>
                    <a:lstStyle/>
                    <a:p>
                      <a:pPr algn="ctr" fontAlgn="base">
                        <a:lnSpc>
                          <a:spcPct val="100000"/>
                        </a:lnSpc>
                      </a:pPr>
                      <a:r>
                        <a:rPr lang="en-GB" sz="1800" b="1" dirty="0">
                          <a:solidFill>
                            <a:srgbClr val="071D49"/>
                          </a:solidFill>
                          <a:latin typeface="Raleway" panose="020B0503030101060003" pitchFamily="34" charset="0"/>
                          <a:cs typeface="Arial" pitchFamily="34" charset="0"/>
                        </a:rPr>
                        <a:t>ESCALATE:</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cs typeface="Arial" pitchFamily="34" charset="0"/>
                        </a:rPr>
                        <a:t>Escalation is appropriate when the project team or project sponsor agrees that the </a:t>
                      </a:r>
                      <a:r>
                        <a:rPr lang="en-US" sz="1800" dirty="0" err="1">
                          <a:solidFill>
                            <a:srgbClr val="071D49"/>
                          </a:solidFill>
                          <a:latin typeface="Raleway" panose="020B0503030101060003" pitchFamily="34" charset="0"/>
                          <a:cs typeface="Arial" pitchFamily="34" charset="0"/>
                        </a:rPr>
                        <a:t>oopportunity</a:t>
                      </a:r>
                      <a:r>
                        <a:rPr lang="en-US" sz="1800" dirty="0">
                          <a:solidFill>
                            <a:srgbClr val="071D49"/>
                          </a:solidFill>
                          <a:latin typeface="Raleway" panose="020B0503030101060003" pitchFamily="34" charset="0"/>
                          <a:cs typeface="Arial" pitchFamily="34" charset="0"/>
                        </a:rPr>
                        <a:t> is outside the scope of the project or that the proposed response would exceed the project manager's authority.  </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366434"/>
                  </a:ext>
                </a:extLst>
              </a:tr>
              <a:tr h="846760">
                <a:tc>
                  <a:txBody>
                    <a:bodyPr/>
                    <a:lstStyle/>
                    <a:p>
                      <a:pPr algn="ctr" fontAlgn="base">
                        <a:lnSpc>
                          <a:spcPct val="100000"/>
                        </a:lnSpc>
                      </a:pPr>
                      <a:r>
                        <a:rPr lang="en-US" sz="1800" b="1" dirty="0">
                          <a:solidFill>
                            <a:srgbClr val="071D49"/>
                          </a:solidFill>
                          <a:latin typeface="Raleway" panose="020B0503030101060003" pitchFamily="34" charset="0"/>
                          <a:cs typeface="Arial" pitchFamily="34" charset="0"/>
                        </a:rPr>
                        <a:t>EXPLOIT:</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altLang="en-US" sz="1800" dirty="0">
                          <a:solidFill>
                            <a:srgbClr val="071D49"/>
                          </a:solidFill>
                          <a:latin typeface="Raleway" panose="020B0503030101060003" pitchFamily="34" charset="0"/>
                        </a:rPr>
                        <a:t>Exploit strategy may be selected for high-priority opportunities where the organization wants to ensure that an opportunity occurs/</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8951">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SHARE:</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Involves allocating ownership of an opportunity to a third party so who is best able to capture the benefit of that opportunity.</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46760">
                <a:tc>
                  <a:txBody>
                    <a:bodyPr/>
                    <a:lstStyle/>
                    <a:p>
                      <a:pPr algn="ctr" eaLnBrk="0" fontAlgn="base" hangingPunct="0">
                        <a:lnSpc>
                          <a:spcPct val="100000"/>
                        </a:lnSpc>
                      </a:pPr>
                      <a:r>
                        <a:rPr lang="en-US" sz="1800" b="1" dirty="0">
                          <a:solidFill>
                            <a:srgbClr val="071D49"/>
                          </a:solidFill>
                          <a:latin typeface="Raleway" panose="020B0503030101060003" pitchFamily="34" charset="0"/>
                          <a:cs typeface="Arial" pitchFamily="34" charset="0"/>
                        </a:rPr>
                        <a:t>ENHANCE:</a:t>
                      </a:r>
                      <a:endParaRPr lang="en-GB" sz="1800" dirty="0">
                        <a:solidFill>
                          <a:srgbClr val="071D49"/>
                        </a:solidFill>
                        <a:latin typeface="Raleway" panose="020B0503030101060003" pitchFamily="34" charset="0"/>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dirty="0">
                          <a:solidFill>
                            <a:srgbClr val="071D49"/>
                          </a:solidFill>
                          <a:latin typeface="Raleway" panose="020B0503030101060003" pitchFamily="34" charset="0"/>
                          <a:ea typeface="Times New Roman"/>
                          <a:cs typeface="Arial" pitchFamily="34" charset="0"/>
                        </a:rPr>
                        <a:t>The project team acts to increase the probability of occurrence and/or impact of an opportunity. Early enhancement is usually more effective.</a:t>
                      </a:r>
                      <a:endParaRPr lang="en-GB" sz="180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3248">
                <a:tc>
                  <a:txBody>
                    <a:bodyPr/>
                    <a:lstStyle/>
                    <a:p>
                      <a:pPr algn="ctr">
                        <a:lnSpc>
                          <a:spcPct val="100000"/>
                        </a:lnSpc>
                        <a:spcBef>
                          <a:spcPts val="300"/>
                        </a:spcBef>
                        <a:spcAft>
                          <a:spcPts val="300"/>
                        </a:spcAft>
                        <a:tabLst>
                          <a:tab pos="2049145" algn="l"/>
                        </a:tabLst>
                      </a:pPr>
                      <a:r>
                        <a:rPr lang="en-GB" sz="1800" b="1" dirty="0">
                          <a:solidFill>
                            <a:srgbClr val="071D49"/>
                          </a:solidFill>
                          <a:latin typeface="Raleway" panose="020B0503030101060003" pitchFamily="34" charset="0"/>
                          <a:ea typeface="Times New Roman"/>
                          <a:cs typeface="Arial" pitchFamily="34" charset="0"/>
                        </a:rPr>
                        <a:t>ACCEPT</a:t>
                      </a:r>
                      <a:r>
                        <a:rPr lang="en-GB" sz="1800" dirty="0">
                          <a:solidFill>
                            <a:srgbClr val="071D49"/>
                          </a:solidFill>
                          <a:latin typeface="Raleway" panose="020B0503030101060003" pitchFamily="34" charset="0"/>
                          <a:ea typeface="Times New Roman"/>
                          <a:cs typeface="Arial" pitchFamily="34" charset="0"/>
                        </a:rPr>
                        <a:t>:</a:t>
                      </a: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300"/>
                        </a:spcBef>
                        <a:spcAft>
                          <a:spcPts val="0"/>
                        </a:spcAft>
                        <a:tabLst>
                          <a:tab pos="2049145" algn="l"/>
                        </a:tabLst>
                      </a:pPr>
                      <a:r>
                        <a:rPr lang="en-US" sz="1800" b="0" dirty="0">
                          <a:solidFill>
                            <a:srgbClr val="071D49"/>
                          </a:solidFill>
                          <a:latin typeface="Raleway" panose="020B0503030101060003" pitchFamily="34" charset="0"/>
                          <a:ea typeface="Times New Roman"/>
                          <a:cs typeface="Arial" pitchFamily="34" charset="0"/>
                        </a:rPr>
                        <a:t>Accepting an opportunity acknowledges its existence, but no proactive action is taken.</a:t>
                      </a:r>
                      <a:endParaRPr lang="en-GB" sz="1800" b="0" dirty="0">
                        <a:solidFill>
                          <a:srgbClr val="071D49"/>
                        </a:solidFill>
                        <a:latin typeface="Raleway" panose="020B0503030101060003" pitchFamily="34" charset="0"/>
                        <a:ea typeface="Times New Roman"/>
                        <a:cs typeface="Arial" pitchFamily="34" charset="0"/>
                      </a:endParaRPr>
                    </a:p>
                  </a:txBody>
                  <a:tcPr marL="66948" marR="669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350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1976120" y="188627"/>
            <a:ext cx="6762765" cy="1325562"/>
          </a:xfrm>
          <a:noFill/>
        </p:spPr>
        <p:txBody>
          <a:bodyPr vert="horz" lIns="36000" tIns="72000" rIns="36000" bIns="0" rtlCol="0" anchor="t">
            <a:normAutofit/>
          </a:bodyPr>
          <a:lstStyle/>
          <a:p>
            <a:r>
              <a:rPr lang="en-US" altLang="en-US" dirty="0"/>
              <a:t>Resource </a:t>
            </a:r>
            <a:r>
              <a:rPr lang="en-US" altLang="en-US" dirty="0" err="1"/>
              <a:t>categorisation</a:t>
            </a:r>
            <a:endParaRPr lang="en-US" altLang="en-US" dirty="0"/>
          </a:p>
        </p:txBody>
      </p:sp>
      <p:sp>
        <p:nvSpPr>
          <p:cNvPr id="8194" name="Rectangle 2"/>
          <p:cNvSpPr>
            <a:spLocks noGrp="1" noChangeArrowheads="1"/>
          </p:cNvSpPr>
          <p:nvPr>
            <p:ph idx="1"/>
          </p:nvPr>
        </p:nvSpPr>
        <p:spPr>
          <a:xfrm>
            <a:off x="838200" y="1825625"/>
            <a:ext cx="10515600" cy="4351338"/>
          </a:xfrm>
        </p:spPr>
        <p:txBody>
          <a:bodyPr vert="horz" lIns="90488" tIns="44450" rIns="90488" bIns="44450" rtlCol="0">
            <a:normAutofit/>
          </a:bodyPr>
          <a:lstStyle/>
          <a:p>
            <a:pPr marL="0" indent="0">
              <a:buNone/>
            </a:pPr>
            <a:r>
              <a:rPr lang="en-US" dirty="0"/>
              <a:t>There are generally four resource categories on every project:</a:t>
            </a:r>
          </a:p>
          <a:p>
            <a:pPr marL="514350" indent="-514350">
              <a:buFont typeface="+mj-lt"/>
              <a:buAutoNum type="arabicPeriod"/>
            </a:pPr>
            <a:r>
              <a:rPr lang="en-US" dirty="0"/>
              <a:t>Human Resources</a:t>
            </a:r>
          </a:p>
          <a:p>
            <a:pPr marL="514350" indent="-514350">
              <a:buFont typeface="+mj-lt"/>
              <a:buAutoNum type="arabicPeriod"/>
            </a:pPr>
            <a:r>
              <a:rPr lang="en-US" dirty="0"/>
              <a:t>Materials</a:t>
            </a:r>
          </a:p>
          <a:p>
            <a:pPr marL="514350" indent="-514350">
              <a:buFont typeface="+mj-lt"/>
              <a:buAutoNum type="arabicPeriod"/>
            </a:pPr>
            <a:r>
              <a:rPr lang="en-US" dirty="0"/>
              <a:t>Equipment</a:t>
            </a:r>
          </a:p>
          <a:p>
            <a:pPr marL="514350" indent="-514350">
              <a:buFont typeface="+mj-lt"/>
              <a:buAutoNum type="arabicPeriod"/>
            </a:pPr>
            <a:r>
              <a:rPr lang="en-US" dirty="0"/>
              <a:t>Cash (to meet specific subcontract commitments)</a:t>
            </a:r>
          </a:p>
          <a:p>
            <a:endParaRPr lang="en-US" dirty="0"/>
          </a:p>
          <a:p>
            <a:pPr marL="0" indent="0">
              <a:buNone/>
            </a:pPr>
            <a:r>
              <a:rPr lang="en-US" dirty="0">
                <a:sym typeface="Webdings" panose="05030102010509060703" pitchFamily="18" charset="2"/>
              </a:rPr>
              <a:t> </a:t>
            </a:r>
            <a:r>
              <a:rPr lang="en-US" dirty="0"/>
              <a:t>Can you think of an example of each type?</a:t>
            </a:r>
          </a:p>
          <a:p>
            <a:endParaRPr lang="en-US" dirty="0"/>
          </a:p>
          <a:p>
            <a:endParaRPr lang="en-US" dirty="0"/>
          </a:p>
        </p:txBody>
      </p:sp>
      <p:grpSp>
        <p:nvGrpSpPr>
          <p:cNvPr id="11" name="Group 10" descr="Team &amp; Organisation">
            <a:extLst>
              <a:ext uri="{FF2B5EF4-FFF2-40B4-BE49-F238E27FC236}">
                <a16:creationId xmlns:a16="http://schemas.microsoft.com/office/drawing/2014/main" id="{C841B914-4A80-4926-AB1E-510C46247EE2}"/>
              </a:ext>
            </a:extLst>
          </p:cNvPr>
          <p:cNvGrpSpPr/>
          <p:nvPr/>
        </p:nvGrpSpPr>
        <p:grpSpPr>
          <a:xfrm>
            <a:off x="4785360" y="2492991"/>
            <a:ext cx="1442720" cy="1318863"/>
            <a:chOff x="18274" y="1522747"/>
            <a:chExt cx="1471263" cy="1537678"/>
          </a:xfrm>
        </p:grpSpPr>
        <p:sp>
          <p:nvSpPr>
            <p:cNvPr id="13" name="Oval 12">
              <a:extLst>
                <a:ext uri="{FF2B5EF4-FFF2-40B4-BE49-F238E27FC236}">
                  <a16:creationId xmlns:a16="http://schemas.microsoft.com/office/drawing/2014/main" id="{D1F788A0-3D21-4F30-B19E-D0BD22F61FA2}"/>
                </a:ext>
              </a:extLst>
            </p:cNvPr>
            <p:cNvSpPr/>
            <p:nvPr/>
          </p:nvSpPr>
          <p:spPr>
            <a:xfrm>
              <a:off x="18274" y="1522747"/>
              <a:ext cx="1471263" cy="1537678"/>
            </a:xfrm>
            <a:prstGeom prst="ellipse">
              <a:avLst/>
            </a:prstGeom>
            <a:solidFill>
              <a:srgbClr val="F880A7"/>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4" name="TextBox 13">
              <a:extLst>
                <a:ext uri="{FF2B5EF4-FFF2-40B4-BE49-F238E27FC236}">
                  <a16:creationId xmlns:a16="http://schemas.microsoft.com/office/drawing/2014/main" id="{1197BB38-3043-419D-B197-B6D12CC56D09}"/>
                </a:ext>
              </a:extLst>
            </p:cNvPr>
            <p:cNvSpPr txBox="1"/>
            <p:nvPr/>
          </p:nvSpPr>
          <p:spPr>
            <a:xfrm>
              <a:off x="27335" y="1665300"/>
              <a:ext cx="1462202" cy="1004753"/>
            </a:xfrm>
            <a:prstGeom prst="rect">
              <a:avLst/>
            </a:prstGeom>
            <a:noFill/>
          </p:spPr>
          <p:txBody>
            <a:bodyPr wrap="square" rtlCol="0">
              <a:spAutoFit/>
            </a:bodyPr>
            <a:lstStyle/>
            <a:p>
              <a:pPr algn="ctr"/>
              <a:r>
                <a:rPr lang="en-GB" sz="1600" b="1" dirty="0">
                  <a:solidFill>
                    <a:schemeClr val="tx1">
                      <a:lumMod val="90000"/>
                      <a:lumOff val="10000"/>
                    </a:schemeClr>
                  </a:solidFill>
                  <a:latin typeface="Raleway" panose="020B0503030101060003" pitchFamily="34" charset="0"/>
                </a:rPr>
                <a:t>Team &amp;</a:t>
              </a:r>
              <a:endParaRPr lang="en-GB" sz="900" dirty="0">
                <a:solidFill>
                  <a:schemeClr val="tx1">
                    <a:lumMod val="90000"/>
                    <a:lumOff val="10000"/>
                  </a:schemeClr>
                </a:solidFill>
                <a:latin typeface="Raleway" panose="020B0503030101060003" pitchFamily="34" charset="0"/>
              </a:endParaRPr>
            </a:p>
            <a:p>
              <a:pPr algn="ctr"/>
              <a:r>
                <a:rPr lang="en-GB" sz="1600" b="1" dirty="0">
                  <a:solidFill>
                    <a:schemeClr val="tx1">
                      <a:lumMod val="90000"/>
                      <a:lumOff val="10000"/>
                    </a:schemeClr>
                  </a:solidFill>
                  <a:latin typeface="Raleway" panose="020B0503030101060003" pitchFamily="34" charset="0"/>
                </a:rPr>
                <a:t>Organisation</a:t>
              </a:r>
            </a:p>
            <a:p>
              <a:pPr algn="ctr"/>
              <a:r>
                <a:rPr lang="en-GB" sz="1600" b="1" dirty="0">
                  <a:solidFill>
                    <a:schemeClr val="tx1">
                      <a:lumMod val="90000"/>
                      <a:lumOff val="10000"/>
                    </a:schemeClr>
                  </a:solidFill>
                  <a:latin typeface="Raleway" panose="020B0503030101060003" pitchFamily="34" charset="0"/>
                </a:rPr>
                <a:t> </a:t>
              </a:r>
              <a:endParaRPr lang="en-GB" sz="900" dirty="0">
                <a:solidFill>
                  <a:schemeClr val="tx1">
                    <a:lumMod val="90000"/>
                    <a:lumOff val="10000"/>
                  </a:schemeClr>
                </a:solidFill>
                <a:latin typeface="Raleway" panose="020B0503030101060003" pitchFamily="34" charset="0"/>
              </a:endParaRPr>
            </a:p>
          </p:txBody>
        </p:sp>
        <p:pic>
          <p:nvPicPr>
            <p:cNvPr id="15" name="Graphic 14" descr="Resource">
              <a:extLst>
                <a:ext uri="{FF2B5EF4-FFF2-40B4-BE49-F238E27FC236}">
                  <a16:creationId xmlns:a16="http://schemas.microsoft.com/office/drawing/2014/main" id="{3E1A1F7E-B898-406B-827D-52D8A419B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0253" y="2336780"/>
              <a:ext cx="554542" cy="554541"/>
            </a:xfrm>
            <a:prstGeom prst="rect">
              <a:avLst/>
            </a:prstGeom>
          </p:spPr>
        </p:pic>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AABBD-BA44-4C82-8786-E61DBB609142}"/>
              </a:ext>
            </a:extLst>
          </p:cNvPr>
          <p:cNvSpPr>
            <a:spLocks noGrp="1"/>
          </p:cNvSpPr>
          <p:nvPr>
            <p:ph type="title"/>
          </p:nvPr>
        </p:nvSpPr>
        <p:spPr/>
        <p:txBody>
          <a:bodyPr/>
          <a:lstStyle/>
          <a:p>
            <a:r>
              <a:rPr lang="en-GB" dirty="0"/>
              <a:t>Implement Responses</a:t>
            </a:r>
            <a:br>
              <a:rPr lang="en-GB" dirty="0"/>
            </a:br>
            <a:r>
              <a:rPr lang="en-GB" dirty="0"/>
              <a:t>Risks and Issues</a:t>
            </a:r>
          </a:p>
        </p:txBody>
      </p:sp>
      <p:sp>
        <p:nvSpPr>
          <p:cNvPr id="5" name="Content Placeholder 4">
            <a:extLst>
              <a:ext uri="{FF2B5EF4-FFF2-40B4-BE49-F238E27FC236}">
                <a16:creationId xmlns:a16="http://schemas.microsoft.com/office/drawing/2014/main" id="{F8C4EEB4-BFCF-49E4-94E4-D6DAB7DEA428}"/>
              </a:ext>
            </a:extLst>
          </p:cNvPr>
          <p:cNvSpPr>
            <a:spLocks noGrp="1"/>
          </p:cNvSpPr>
          <p:nvPr>
            <p:ph idx="1"/>
          </p:nvPr>
        </p:nvSpPr>
        <p:spPr/>
        <p:txBody>
          <a:bodyPr/>
          <a:lstStyle/>
          <a:p>
            <a:r>
              <a:rPr lang="en-US" altLang="en-US" sz="3300" b="1" dirty="0">
                <a:solidFill>
                  <a:srgbClr val="66A7DB"/>
                </a:solidFill>
              </a:rPr>
              <a:t>Risk</a:t>
            </a:r>
            <a:r>
              <a:rPr lang="en-US" altLang="en-US" dirty="0"/>
              <a:t> "An</a:t>
            </a:r>
            <a:r>
              <a:rPr lang="en-US" altLang="en-US" b="1" dirty="0">
                <a:solidFill>
                  <a:srgbClr val="66A7DB"/>
                </a:solidFill>
              </a:rPr>
              <a:t> uncertain</a:t>
            </a:r>
            <a:r>
              <a:rPr lang="en-US" altLang="en-US" dirty="0"/>
              <a:t> event or condition that, if occurs, has a </a:t>
            </a:r>
            <a:r>
              <a:rPr lang="en-US" altLang="en-US" b="1" dirty="0">
                <a:solidFill>
                  <a:srgbClr val="66A7DB"/>
                </a:solidFill>
              </a:rPr>
              <a:t>positive </a:t>
            </a:r>
            <a:r>
              <a:rPr lang="en-US" altLang="en-US" dirty="0"/>
              <a:t>or </a:t>
            </a:r>
            <a:r>
              <a:rPr lang="en-US" altLang="en-US" b="1" dirty="0">
                <a:solidFill>
                  <a:srgbClr val="66A7DB"/>
                </a:solidFill>
              </a:rPr>
              <a:t>negative</a:t>
            </a:r>
            <a:r>
              <a:rPr lang="en-US" altLang="en-US" dirty="0"/>
              <a:t> effect on one or more project objectives.” (PMI, 2021, p. 53, 117, 122 and 248) </a:t>
            </a:r>
          </a:p>
          <a:p>
            <a:pPr marL="0" indent="0">
              <a:buNone/>
            </a:pPr>
            <a:r>
              <a:rPr lang="en-US" altLang="en-US" dirty="0">
                <a:sym typeface="Wingdings" panose="05000000000000000000" pitchFamily="2" charset="2"/>
              </a:rPr>
              <a:t>	</a:t>
            </a:r>
            <a:r>
              <a:rPr lang="en-US" altLang="en-US" dirty="0">
                <a:solidFill>
                  <a:srgbClr val="66A7DB"/>
                </a:solidFill>
                <a:sym typeface="Wingdings" panose="05000000000000000000" pitchFamily="2" charset="2"/>
              </a:rPr>
              <a:t></a:t>
            </a:r>
            <a:endParaRPr lang="en-US" altLang="en-US" dirty="0">
              <a:solidFill>
                <a:srgbClr val="66A7DB"/>
              </a:solidFill>
            </a:endParaRPr>
          </a:p>
          <a:p>
            <a:r>
              <a:rPr lang="en-GB" sz="3300" b="1" dirty="0">
                <a:solidFill>
                  <a:srgbClr val="66A7DB"/>
                </a:solidFill>
              </a:rPr>
              <a:t>Issue: “</a:t>
            </a:r>
            <a:r>
              <a:rPr lang="en-US" dirty="0"/>
              <a:t>A </a:t>
            </a:r>
            <a:r>
              <a:rPr lang="en-US" b="1" dirty="0">
                <a:solidFill>
                  <a:srgbClr val="66A7DB"/>
                </a:solidFill>
              </a:rPr>
              <a:t>current condition </a:t>
            </a:r>
            <a:r>
              <a:rPr lang="en-US" dirty="0"/>
              <a:t>or situation that may have an impact on the project objectives” </a:t>
            </a:r>
            <a:r>
              <a:rPr lang="en-US" altLang="en-US" dirty="0"/>
              <a:t>(PMI, 2021, p. 185 and 241)</a:t>
            </a:r>
          </a:p>
          <a:p>
            <a:endParaRPr lang="en-GB" dirty="0"/>
          </a:p>
          <a:p>
            <a:r>
              <a:rPr lang="en-GB" dirty="0"/>
              <a:t>Managed in a similar way….</a:t>
            </a:r>
          </a:p>
        </p:txBody>
      </p:sp>
    </p:spTree>
    <p:extLst>
      <p:ext uri="{BB962C8B-B14F-4D97-AF65-F5344CB8AC3E}">
        <p14:creationId xmlns:p14="http://schemas.microsoft.com/office/powerpoint/2010/main" val="1519402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2273-9775-49F3-861F-9792AB99FE47}"/>
              </a:ext>
            </a:extLst>
          </p:cNvPr>
          <p:cNvSpPr>
            <a:spLocks noGrp="1"/>
          </p:cNvSpPr>
          <p:nvPr>
            <p:ph type="title"/>
          </p:nvPr>
        </p:nvSpPr>
        <p:spPr/>
        <p:txBody>
          <a:bodyPr/>
          <a:lstStyle/>
          <a:p>
            <a:r>
              <a:rPr lang="en-GB" dirty="0"/>
              <a:t>Issues management</a:t>
            </a:r>
          </a:p>
        </p:txBody>
      </p:sp>
      <p:sp>
        <p:nvSpPr>
          <p:cNvPr id="18" name="Content Placeholder 17">
            <a:extLst>
              <a:ext uri="{FF2B5EF4-FFF2-40B4-BE49-F238E27FC236}">
                <a16:creationId xmlns:a16="http://schemas.microsoft.com/office/drawing/2014/main" id="{BF0130D2-CAA4-4163-9312-F621E257E587}"/>
              </a:ext>
            </a:extLst>
          </p:cNvPr>
          <p:cNvSpPr>
            <a:spLocks noGrp="1"/>
          </p:cNvSpPr>
          <p:nvPr>
            <p:ph idx="1"/>
          </p:nvPr>
        </p:nvSpPr>
        <p:spPr/>
        <p:txBody>
          <a:bodyPr/>
          <a:lstStyle/>
          <a:p>
            <a:endParaRPr lang="en-GB" dirty="0"/>
          </a:p>
        </p:txBody>
      </p:sp>
      <p:sp>
        <p:nvSpPr>
          <p:cNvPr id="5" name="Rectangle 4">
            <a:extLst>
              <a:ext uri="{FF2B5EF4-FFF2-40B4-BE49-F238E27FC236}">
                <a16:creationId xmlns:a16="http://schemas.microsoft.com/office/drawing/2014/main" id="{39FC75B1-6D42-40CB-AA16-72CA26957FD2}"/>
              </a:ext>
            </a:extLst>
          </p:cNvPr>
          <p:cNvSpPr/>
          <p:nvPr/>
        </p:nvSpPr>
        <p:spPr>
          <a:xfrm>
            <a:off x="5205395" y="1480769"/>
            <a:ext cx="1837550"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Identification</a:t>
            </a:r>
          </a:p>
        </p:txBody>
      </p:sp>
      <p:sp>
        <p:nvSpPr>
          <p:cNvPr id="6" name="Rectangle 5">
            <a:extLst>
              <a:ext uri="{FF2B5EF4-FFF2-40B4-BE49-F238E27FC236}">
                <a16:creationId xmlns:a16="http://schemas.microsoft.com/office/drawing/2014/main" id="{0962BCB0-8F78-43D4-858D-869AA4974327}"/>
              </a:ext>
            </a:extLst>
          </p:cNvPr>
          <p:cNvSpPr/>
          <p:nvPr/>
        </p:nvSpPr>
        <p:spPr>
          <a:xfrm>
            <a:off x="7105291" y="3005447"/>
            <a:ext cx="1395963" cy="1059385"/>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Record in Issues Register / Log</a:t>
            </a:r>
          </a:p>
        </p:txBody>
      </p:sp>
      <p:sp>
        <p:nvSpPr>
          <p:cNvPr id="7" name="Rectangle 6">
            <a:extLst>
              <a:ext uri="{FF2B5EF4-FFF2-40B4-BE49-F238E27FC236}">
                <a16:creationId xmlns:a16="http://schemas.microsoft.com/office/drawing/2014/main" id="{40E29216-3AAB-4F7F-AE12-17184A261097}"/>
              </a:ext>
            </a:extLst>
          </p:cNvPr>
          <p:cNvSpPr/>
          <p:nvPr/>
        </p:nvSpPr>
        <p:spPr>
          <a:xfrm>
            <a:off x="6475890" y="4947574"/>
            <a:ext cx="1334988"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Escalate</a:t>
            </a:r>
          </a:p>
        </p:txBody>
      </p:sp>
      <p:sp>
        <p:nvSpPr>
          <p:cNvPr id="8" name="Rectangle 7">
            <a:extLst>
              <a:ext uri="{FF2B5EF4-FFF2-40B4-BE49-F238E27FC236}">
                <a16:creationId xmlns:a16="http://schemas.microsoft.com/office/drawing/2014/main" id="{7D8358E2-A0FD-47FF-B66C-E056E34CF484}"/>
              </a:ext>
            </a:extLst>
          </p:cNvPr>
          <p:cNvSpPr/>
          <p:nvPr/>
        </p:nvSpPr>
        <p:spPr>
          <a:xfrm>
            <a:off x="4439103" y="4947574"/>
            <a:ext cx="1334988"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Monitor / Report</a:t>
            </a:r>
          </a:p>
        </p:txBody>
      </p:sp>
      <p:sp>
        <p:nvSpPr>
          <p:cNvPr id="9" name="Rectangle 8">
            <a:extLst>
              <a:ext uri="{FF2B5EF4-FFF2-40B4-BE49-F238E27FC236}">
                <a16:creationId xmlns:a16="http://schemas.microsoft.com/office/drawing/2014/main" id="{E8D6A860-E9CF-4C72-A223-3FA16FB24E06}"/>
              </a:ext>
            </a:extLst>
          </p:cNvPr>
          <p:cNvSpPr/>
          <p:nvPr/>
        </p:nvSpPr>
        <p:spPr>
          <a:xfrm>
            <a:off x="3809701" y="3010474"/>
            <a:ext cx="1334988" cy="1026972"/>
          </a:xfrm>
          <a:prstGeom prst="rect">
            <a:avLst/>
          </a:prstGeom>
          <a:ln/>
        </p:spPr>
        <p:style>
          <a:lnRef idx="0">
            <a:schemeClr val="accent4"/>
          </a:lnRef>
          <a:fillRef idx="3">
            <a:schemeClr val="accent4"/>
          </a:fillRef>
          <a:effectRef idx="3">
            <a:schemeClr val="accent4"/>
          </a:effectRef>
          <a:fontRef idx="minor">
            <a:schemeClr val="lt1"/>
          </a:fontRef>
        </p:style>
        <p:txBody>
          <a:bodyPr anchor="ctr" anchorCtr="0"/>
          <a:lstStyle/>
          <a:p>
            <a:pPr lvl="0" algn="ctr"/>
            <a:r>
              <a:rPr lang="en-GB" sz="1600" b="1" dirty="0">
                <a:solidFill>
                  <a:srgbClr val="FFFFFF"/>
                </a:solidFill>
                <a:latin typeface="Raleway" panose="020B0503030101060003" pitchFamily="34" charset="0"/>
              </a:rPr>
              <a:t>Resolve and Close</a:t>
            </a:r>
          </a:p>
        </p:txBody>
      </p:sp>
      <p:sp>
        <p:nvSpPr>
          <p:cNvPr id="10" name="Freeform 10">
            <a:extLst>
              <a:ext uri="{FF2B5EF4-FFF2-40B4-BE49-F238E27FC236}">
                <a16:creationId xmlns:a16="http://schemas.microsoft.com/office/drawing/2014/main" id="{81F8CEF8-560C-44E3-88D2-471C5704373B}"/>
              </a:ext>
              <a:ext uri="{C183D7F6-B498-43B3-948B-1728B52AA6E4}">
                <adec:decorative xmlns:adec="http://schemas.microsoft.com/office/drawing/2017/decorative" val="1"/>
              </a:ext>
            </a:extLst>
          </p:cNvPr>
          <p:cNvSpPr/>
          <p:nvPr/>
        </p:nvSpPr>
        <p:spPr>
          <a:xfrm>
            <a:off x="4439104" y="2166940"/>
            <a:ext cx="705586" cy="835040"/>
          </a:xfrm>
          <a:custGeom>
            <a:avLst/>
            <a:gdLst>
              <a:gd name="connsiteX0" fmla="*/ 0 w 454025"/>
              <a:gd name="connsiteY0" fmla="*/ 368300 h 368300"/>
              <a:gd name="connsiteX1" fmla="*/ 228600 w 454025"/>
              <a:gd name="connsiteY1" fmla="*/ 146050 h 368300"/>
              <a:gd name="connsiteX2" fmla="*/ 454025 w 454025"/>
              <a:gd name="connsiteY2" fmla="*/ 0 h 368300"/>
              <a:gd name="connsiteX0" fmla="*/ 0 w 454025"/>
              <a:gd name="connsiteY0" fmla="*/ 368300 h 368300"/>
              <a:gd name="connsiteX1" fmla="*/ 228600 w 454025"/>
              <a:gd name="connsiteY1" fmla="*/ 146050 h 368300"/>
              <a:gd name="connsiteX2" fmla="*/ 454025 w 454025"/>
              <a:gd name="connsiteY2" fmla="*/ 0 h 368300"/>
            </a:gdLst>
            <a:ahLst/>
            <a:cxnLst>
              <a:cxn ang="0">
                <a:pos x="connsiteX0" y="connsiteY0"/>
              </a:cxn>
              <a:cxn ang="0">
                <a:pos x="connsiteX1" y="connsiteY1"/>
              </a:cxn>
              <a:cxn ang="0">
                <a:pos x="connsiteX2" y="connsiteY2"/>
              </a:cxn>
            </a:cxnLst>
            <a:rect l="l" t="t" r="r" b="b"/>
            <a:pathLst>
              <a:path w="454025" h="368300">
                <a:moveTo>
                  <a:pt x="0" y="368300"/>
                </a:moveTo>
                <a:cubicBezTo>
                  <a:pt x="69329" y="287874"/>
                  <a:pt x="152929" y="207433"/>
                  <a:pt x="228600" y="146050"/>
                </a:cubicBezTo>
                <a:cubicBezTo>
                  <a:pt x="304271" y="84667"/>
                  <a:pt x="379148" y="42333"/>
                  <a:pt x="454025" y="0"/>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1" name="Freeform 11">
            <a:extLst>
              <a:ext uri="{FF2B5EF4-FFF2-40B4-BE49-F238E27FC236}">
                <a16:creationId xmlns:a16="http://schemas.microsoft.com/office/drawing/2014/main" id="{8ACBDF78-54B9-4DD5-9887-CC9A7153A266}"/>
              </a:ext>
              <a:ext uri="{C183D7F6-B498-43B3-948B-1728B52AA6E4}">
                <adec:decorative xmlns:adec="http://schemas.microsoft.com/office/drawing/2017/decorative" val="1"/>
              </a:ext>
            </a:extLst>
          </p:cNvPr>
          <p:cNvSpPr/>
          <p:nvPr/>
        </p:nvSpPr>
        <p:spPr>
          <a:xfrm>
            <a:off x="7143383" y="2166939"/>
            <a:ext cx="289707" cy="838216"/>
          </a:xfrm>
          <a:custGeom>
            <a:avLst/>
            <a:gdLst>
              <a:gd name="connsiteX0" fmla="*/ 0 w 463550"/>
              <a:gd name="connsiteY0" fmla="*/ 0 h 371475"/>
              <a:gd name="connsiteX1" fmla="*/ 250825 w 463550"/>
              <a:gd name="connsiteY1" fmla="*/ 152400 h 371475"/>
              <a:gd name="connsiteX2" fmla="*/ 463550 w 463550"/>
              <a:gd name="connsiteY2" fmla="*/ 371475 h 371475"/>
              <a:gd name="connsiteX0" fmla="*/ 0 w 463550"/>
              <a:gd name="connsiteY0" fmla="*/ 0 h 371475"/>
              <a:gd name="connsiteX1" fmla="*/ 250825 w 463550"/>
              <a:gd name="connsiteY1" fmla="*/ 152400 h 371475"/>
              <a:gd name="connsiteX2" fmla="*/ 463550 w 463550"/>
              <a:gd name="connsiteY2" fmla="*/ 371475 h 371475"/>
            </a:gdLst>
            <a:ahLst/>
            <a:cxnLst>
              <a:cxn ang="0">
                <a:pos x="connsiteX0" y="connsiteY0"/>
              </a:cxn>
              <a:cxn ang="0">
                <a:pos x="connsiteX1" y="connsiteY1"/>
              </a:cxn>
              <a:cxn ang="0">
                <a:pos x="connsiteX2" y="connsiteY2"/>
              </a:cxn>
            </a:cxnLst>
            <a:rect l="l" t="t" r="r" b="b"/>
            <a:pathLst>
              <a:path w="463550" h="371475">
                <a:moveTo>
                  <a:pt x="0" y="0"/>
                </a:moveTo>
                <a:cubicBezTo>
                  <a:pt x="84395" y="33347"/>
                  <a:pt x="173567" y="90488"/>
                  <a:pt x="250825" y="152400"/>
                </a:cubicBezTo>
                <a:cubicBezTo>
                  <a:pt x="328083" y="214313"/>
                  <a:pt x="395816" y="292894"/>
                  <a:pt x="463550" y="371475"/>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2" name="Freeform 12">
            <a:extLst>
              <a:ext uri="{FF2B5EF4-FFF2-40B4-BE49-F238E27FC236}">
                <a16:creationId xmlns:a16="http://schemas.microsoft.com/office/drawing/2014/main" id="{E36701E8-BF08-4E0A-B2EE-6266F1AB9800}"/>
              </a:ext>
              <a:ext uri="{C183D7F6-B498-43B3-948B-1728B52AA6E4}">
                <adec:decorative xmlns:adec="http://schemas.microsoft.com/office/drawing/2017/decorative" val="1"/>
              </a:ext>
            </a:extLst>
          </p:cNvPr>
          <p:cNvSpPr/>
          <p:nvPr/>
        </p:nvSpPr>
        <p:spPr>
          <a:xfrm>
            <a:off x="7671216" y="4138417"/>
            <a:ext cx="161925" cy="759037"/>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3" name="Freeform 13">
            <a:extLst>
              <a:ext uri="{FF2B5EF4-FFF2-40B4-BE49-F238E27FC236}">
                <a16:creationId xmlns:a16="http://schemas.microsoft.com/office/drawing/2014/main" id="{E83439D7-7A38-4072-B76C-C703E3075443}"/>
              </a:ext>
              <a:ext uri="{C183D7F6-B498-43B3-948B-1728B52AA6E4}">
                <adec:decorative xmlns:adec="http://schemas.microsoft.com/office/drawing/2017/decorative" val="1"/>
              </a:ext>
            </a:extLst>
          </p:cNvPr>
          <p:cNvSpPr/>
          <p:nvPr/>
        </p:nvSpPr>
        <p:spPr>
          <a:xfrm>
            <a:off x="5928141" y="5827504"/>
            <a:ext cx="403225" cy="45719"/>
          </a:xfrm>
          <a:custGeom>
            <a:avLst/>
            <a:gdLst>
              <a:gd name="connsiteX0" fmla="*/ 403225 w 403225"/>
              <a:gd name="connsiteY0" fmla="*/ 0 h 20108"/>
              <a:gd name="connsiteX1" fmla="*/ 177800 w 403225"/>
              <a:gd name="connsiteY1" fmla="*/ 19050 h 20108"/>
              <a:gd name="connsiteX2" fmla="*/ 0 w 403225"/>
              <a:gd name="connsiteY2" fmla="*/ 6350 h 20108"/>
              <a:gd name="connsiteX0" fmla="*/ 403225 w 403225"/>
              <a:gd name="connsiteY0" fmla="*/ 0 h 20095"/>
              <a:gd name="connsiteX1" fmla="*/ 203994 w 403225"/>
              <a:gd name="connsiteY1" fmla="*/ 19037 h 20095"/>
              <a:gd name="connsiteX2" fmla="*/ 0 w 403225"/>
              <a:gd name="connsiteY2" fmla="*/ 6350 h 20095"/>
            </a:gdLst>
            <a:ahLst/>
            <a:cxnLst>
              <a:cxn ang="0">
                <a:pos x="connsiteX0" y="connsiteY0"/>
              </a:cxn>
              <a:cxn ang="0">
                <a:pos x="connsiteX1" y="connsiteY1"/>
              </a:cxn>
              <a:cxn ang="0">
                <a:pos x="connsiteX2" y="connsiteY2"/>
              </a:cxn>
            </a:cxnLst>
            <a:rect l="l" t="t" r="r" b="b"/>
            <a:pathLst>
              <a:path w="403225" h="20095">
                <a:moveTo>
                  <a:pt x="403225" y="0"/>
                </a:moveTo>
                <a:cubicBezTo>
                  <a:pt x="324114" y="8996"/>
                  <a:pt x="271198" y="17979"/>
                  <a:pt x="203994" y="19037"/>
                </a:cubicBezTo>
                <a:cubicBezTo>
                  <a:pt x="136790" y="20095"/>
                  <a:pt x="55298" y="13229"/>
                  <a:pt x="0" y="6350"/>
                </a:cubicBezTo>
              </a:path>
            </a:pathLst>
          </a:cu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4" name="Freeform 14">
            <a:extLst>
              <a:ext uri="{FF2B5EF4-FFF2-40B4-BE49-F238E27FC236}">
                <a16:creationId xmlns:a16="http://schemas.microsoft.com/office/drawing/2014/main" id="{1673DF0D-1A3D-41A3-BE44-CB9ABD8F5F62}"/>
              </a:ext>
              <a:ext uri="{C183D7F6-B498-43B3-948B-1728B52AA6E4}">
                <adec:decorative xmlns:adec="http://schemas.microsoft.com/office/drawing/2017/decorative" val="1"/>
              </a:ext>
            </a:extLst>
          </p:cNvPr>
          <p:cNvSpPr/>
          <p:nvPr/>
        </p:nvSpPr>
        <p:spPr>
          <a:xfrm rot="8983166">
            <a:off x="4370781" y="4152534"/>
            <a:ext cx="161925" cy="759037"/>
          </a:xfrm>
          <a:custGeom>
            <a:avLst/>
            <a:gdLst>
              <a:gd name="connsiteX0" fmla="*/ 161925 w 161925"/>
              <a:gd name="connsiteY0" fmla="*/ 0 h 641350"/>
              <a:gd name="connsiteX1" fmla="*/ 111125 w 161925"/>
              <a:gd name="connsiteY1" fmla="*/ 336550 h 641350"/>
              <a:gd name="connsiteX2" fmla="*/ 0 w 161925"/>
              <a:gd name="connsiteY2" fmla="*/ 641350 h 641350"/>
              <a:gd name="connsiteX0" fmla="*/ 161925 w 161925"/>
              <a:gd name="connsiteY0" fmla="*/ 0 h 641350"/>
              <a:gd name="connsiteX1" fmla="*/ 111125 w 161925"/>
              <a:gd name="connsiteY1" fmla="*/ 336550 h 641350"/>
              <a:gd name="connsiteX2" fmla="*/ 0 w 161925"/>
              <a:gd name="connsiteY2" fmla="*/ 641350 h 641350"/>
            </a:gdLst>
            <a:ahLst/>
            <a:cxnLst>
              <a:cxn ang="0">
                <a:pos x="connsiteX0" y="connsiteY0"/>
              </a:cxn>
              <a:cxn ang="0">
                <a:pos x="connsiteX1" y="connsiteY1"/>
              </a:cxn>
              <a:cxn ang="0">
                <a:pos x="connsiteX2" y="connsiteY2"/>
              </a:cxn>
            </a:cxnLst>
            <a:rect l="l" t="t" r="r" b="b"/>
            <a:pathLst>
              <a:path w="161925" h="641350">
                <a:moveTo>
                  <a:pt x="161925" y="0"/>
                </a:moveTo>
                <a:cubicBezTo>
                  <a:pt x="159531" y="105301"/>
                  <a:pt x="138112" y="229658"/>
                  <a:pt x="111125" y="336550"/>
                </a:cubicBezTo>
                <a:cubicBezTo>
                  <a:pt x="84138" y="443442"/>
                  <a:pt x="42069" y="542396"/>
                  <a:pt x="0" y="641350"/>
                </a:cubicBezTo>
              </a:path>
            </a:pathLst>
          </a:custGeom>
          <a:ln w="444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
        <p:nvSpPr>
          <p:cNvPr id="15" name="TextBox 14">
            <a:extLst>
              <a:ext uri="{FF2B5EF4-FFF2-40B4-BE49-F238E27FC236}">
                <a16:creationId xmlns:a16="http://schemas.microsoft.com/office/drawing/2014/main" id="{027E46DC-9C95-4B6E-A063-088F1C661A54}"/>
              </a:ext>
            </a:extLst>
          </p:cNvPr>
          <p:cNvSpPr txBox="1"/>
          <p:nvPr/>
        </p:nvSpPr>
        <p:spPr>
          <a:xfrm>
            <a:off x="7853183" y="4424873"/>
            <a:ext cx="3301334" cy="1208023"/>
          </a:xfrm>
          <a:prstGeom prst="rect">
            <a:avLst/>
          </a:prstGeom>
          <a:noFill/>
        </p:spPr>
        <p:txBody>
          <a:bodyPr wrap="square" rtlCol="0">
            <a:spAutoFit/>
          </a:bodyPr>
          <a:lstStyle/>
          <a:p>
            <a:pPr>
              <a:lnSpc>
                <a:spcPts val="2100"/>
              </a:lnSpc>
              <a:spcAft>
                <a:spcPts val="1200"/>
              </a:spcAft>
            </a:pPr>
            <a:r>
              <a:rPr lang="en-GB" b="1" dirty="0">
                <a:solidFill>
                  <a:schemeClr val="tx1">
                    <a:lumMod val="50000"/>
                  </a:schemeClr>
                </a:solidFill>
              </a:rPr>
              <a:t>Yes / No      Take action to </a:t>
            </a:r>
          </a:p>
          <a:p>
            <a:pPr>
              <a:lnSpc>
                <a:spcPts val="2100"/>
              </a:lnSpc>
              <a:spcAft>
                <a:spcPts val="1200"/>
              </a:spcAft>
            </a:pPr>
            <a:r>
              <a:rPr lang="en-GB" b="1" dirty="0">
                <a:solidFill>
                  <a:schemeClr val="tx1">
                    <a:lumMod val="50000"/>
                  </a:schemeClr>
                </a:solidFill>
              </a:rPr>
              <a:t>                    address the </a:t>
            </a:r>
          </a:p>
          <a:p>
            <a:pPr>
              <a:lnSpc>
                <a:spcPts val="2100"/>
              </a:lnSpc>
              <a:spcAft>
                <a:spcPts val="1200"/>
              </a:spcAft>
            </a:pPr>
            <a:r>
              <a:rPr lang="en-GB" b="1" dirty="0">
                <a:solidFill>
                  <a:schemeClr val="tx1">
                    <a:lumMod val="50000"/>
                  </a:schemeClr>
                </a:solidFill>
              </a:rPr>
              <a:t>                     issue</a:t>
            </a:r>
          </a:p>
        </p:txBody>
      </p:sp>
      <p:cxnSp>
        <p:nvCxnSpPr>
          <p:cNvPr id="16" name="Straight Arrow Connector 15">
            <a:extLst>
              <a:ext uri="{FF2B5EF4-FFF2-40B4-BE49-F238E27FC236}">
                <a16:creationId xmlns:a16="http://schemas.microsoft.com/office/drawing/2014/main" id="{59DA26A3-5902-4D44-9821-94219FB6AEF3}"/>
              </a:ext>
              <a:ext uri="{C183D7F6-B498-43B3-948B-1728B52AA6E4}">
                <adec:decorative xmlns:adec="http://schemas.microsoft.com/office/drawing/2017/decorative" val="1"/>
              </a:ext>
            </a:extLst>
          </p:cNvPr>
          <p:cNvCxnSpPr/>
          <p:nvPr/>
        </p:nvCxnSpPr>
        <p:spPr>
          <a:xfrm>
            <a:off x="8944710" y="4632892"/>
            <a:ext cx="276998" cy="0"/>
          </a:xfrm>
          <a:prstGeom prst="straightConnector1">
            <a:avLst/>
          </a:prstGeom>
          <a:ln w="4445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E1EEF745-9872-4B7F-A446-5FFAC31ABA35}"/>
              </a:ext>
              <a:ext uri="{C183D7F6-B498-43B3-948B-1728B52AA6E4}">
                <adec:decorative xmlns:adec="http://schemas.microsoft.com/office/drawing/2017/decorative" val="1"/>
              </a:ext>
            </a:extLst>
          </p:cNvPr>
          <p:cNvSpPr/>
          <p:nvPr/>
        </p:nvSpPr>
        <p:spPr>
          <a:xfrm rot="4110555">
            <a:off x="6716641" y="3584882"/>
            <a:ext cx="1519817" cy="3905644"/>
          </a:xfrm>
          <a:prstGeom prst="arc">
            <a:avLst>
              <a:gd name="adj1" fmla="val 17496786"/>
              <a:gd name="adj2" fmla="val 5427304"/>
            </a:avLst>
          </a:prstGeom>
          <a:ln w="63500">
            <a:solidFill>
              <a:schemeClr val="tx2"/>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b="1" dirty="0">
              <a:solidFill>
                <a:schemeClr val="tx1">
                  <a:lumMod val="50000"/>
                </a:schemeClr>
              </a:solidFill>
            </a:endParaRPr>
          </a:p>
        </p:txBody>
      </p:sp>
    </p:spTree>
    <p:extLst>
      <p:ext uri="{BB962C8B-B14F-4D97-AF65-F5344CB8AC3E}">
        <p14:creationId xmlns:p14="http://schemas.microsoft.com/office/powerpoint/2010/main" val="360761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nodePh="1">
                                  <p:stCondLst>
                                    <p:cond delay="0"/>
                                  </p:stCondLst>
                                  <p:endCondLst>
                                    <p:cond evt="begin" delay="0">
                                      <p:tn val="29"/>
                                    </p:cond>
                                  </p:end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5293D-3F17-4A11-BBFB-4685D1001946}"/>
              </a:ext>
            </a:extLst>
          </p:cNvPr>
          <p:cNvSpPr>
            <a:spLocks noGrp="1"/>
          </p:cNvSpPr>
          <p:nvPr>
            <p:ph type="title"/>
          </p:nvPr>
        </p:nvSpPr>
        <p:spPr/>
        <p:txBody>
          <a:bodyPr/>
          <a:lstStyle/>
          <a:p>
            <a:r>
              <a:rPr lang="en-GB" dirty="0"/>
              <a:t>Issues Log/Register</a:t>
            </a:r>
          </a:p>
        </p:txBody>
      </p:sp>
      <p:sp>
        <p:nvSpPr>
          <p:cNvPr id="5" name="Content Placeholder 4">
            <a:extLst>
              <a:ext uri="{FF2B5EF4-FFF2-40B4-BE49-F238E27FC236}">
                <a16:creationId xmlns:a16="http://schemas.microsoft.com/office/drawing/2014/main" id="{2634F08B-238B-4B51-BA2B-1265BFB5D0CB}"/>
              </a:ext>
            </a:extLst>
          </p:cNvPr>
          <p:cNvSpPr>
            <a:spLocks noGrp="1"/>
          </p:cNvSpPr>
          <p:nvPr>
            <p:ph idx="1"/>
          </p:nvPr>
        </p:nvSpPr>
        <p:spPr>
          <a:xfrm>
            <a:off x="882534" y="1324601"/>
            <a:ext cx="10515600" cy="4351338"/>
          </a:xfrm>
        </p:spPr>
        <p:txBody>
          <a:bodyPr/>
          <a:lstStyle/>
          <a:p>
            <a:r>
              <a:rPr lang="en-US" dirty="0"/>
              <a:t>Issue log “is used to record and monitor information on active issues” (PMI, 2021, p. 185 and p.241)</a:t>
            </a:r>
          </a:p>
          <a:p>
            <a:r>
              <a:rPr lang="en-GB" dirty="0"/>
              <a:t>All logged, example:</a:t>
            </a:r>
          </a:p>
        </p:txBody>
      </p:sp>
      <p:graphicFrame>
        <p:nvGraphicFramePr>
          <p:cNvPr id="4" name="Table 3">
            <a:extLst>
              <a:ext uri="{FF2B5EF4-FFF2-40B4-BE49-F238E27FC236}">
                <a16:creationId xmlns:a16="http://schemas.microsoft.com/office/drawing/2014/main" id="{C05BA6DA-8352-4825-96CA-55973610519E}"/>
              </a:ext>
            </a:extLst>
          </p:cNvPr>
          <p:cNvGraphicFramePr>
            <a:graphicFrameLocks noGrp="1"/>
          </p:cNvGraphicFramePr>
          <p:nvPr>
            <p:extLst>
              <p:ext uri="{D42A27DB-BD31-4B8C-83A1-F6EECF244321}">
                <p14:modId xmlns:p14="http://schemas.microsoft.com/office/powerpoint/2010/main" val="2117172714"/>
              </p:ext>
            </p:extLst>
          </p:nvPr>
        </p:nvGraphicFramePr>
        <p:xfrm>
          <a:off x="702933" y="2982110"/>
          <a:ext cx="11143756" cy="2468880"/>
        </p:xfrm>
        <a:graphic>
          <a:graphicData uri="http://schemas.openxmlformats.org/drawingml/2006/table">
            <a:tbl>
              <a:tblPr firstRow="1" bandRow="1">
                <a:tableStyleId>{1E171933-4619-4E11-9A3F-F7608DF75F80}</a:tableStyleId>
              </a:tblPr>
              <a:tblGrid>
                <a:gridCol w="1256726">
                  <a:extLst>
                    <a:ext uri="{9D8B030D-6E8A-4147-A177-3AD203B41FA5}">
                      <a16:colId xmlns:a16="http://schemas.microsoft.com/office/drawing/2014/main" val="20000"/>
                    </a:ext>
                  </a:extLst>
                </a:gridCol>
                <a:gridCol w="2295351">
                  <a:extLst>
                    <a:ext uri="{9D8B030D-6E8A-4147-A177-3AD203B41FA5}">
                      <a16:colId xmlns:a16="http://schemas.microsoft.com/office/drawing/2014/main" val="20001"/>
                    </a:ext>
                  </a:extLst>
                </a:gridCol>
                <a:gridCol w="1628034">
                  <a:extLst>
                    <a:ext uri="{9D8B030D-6E8A-4147-A177-3AD203B41FA5}">
                      <a16:colId xmlns:a16="http://schemas.microsoft.com/office/drawing/2014/main" val="20002"/>
                    </a:ext>
                  </a:extLst>
                </a:gridCol>
                <a:gridCol w="2177754">
                  <a:extLst>
                    <a:ext uri="{9D8B030D-6E8A-4147-A177-3AD203B41FA5}">
                      <a16:colId xmlns:a16="http://schemas.microsoft.com/office/drawing/2014/main" val="20003"/>
                    </a:ext>
                  </a:extLst>
                </a:gridCol>
                <a:gridCol w="973835">
                  <a:extLst>
                    <a:ext uri="{9D8B030D-6E8A-4147-A177-3AD203B41FA5}">
                      <a16:colId xmlns:a16="http://schemas.microsoft.com/office/drawing/2014/main" val="20004"/>
                    </a:ext>
                  </a:extLst>
                </a:gridCol>
                <a:gridCol w="1332029">
                  <a:extLst>
                    <a:ext uri="{9D8B030D-6E8A-4147-A177-3AD203B41FA5}">
                      <a16:colId xmlns:a16="http://schemas.microsoft.com/office/drawing/2014/main" val="20005"/>
                    </a:ext>
                  </a:extLst>
                </a:gridCol>
                <a:gridCol w="1480027">
                  <a:extLst>
                    <a:ext uri="{9D8B030D-6E8A-4147-A177-3AD203B41FA5}">
                      <a16:colId xmlns:a16="http://schemas.microsoft.com/office/drawing/2014/main" val="20006"/>
                    </a:ext>
                  </a:extLst>
                </a:gridCol>
              </a:tblGrid>
              <a:tr h="431590">
                <a:tc>
                  <a:txBody>
                    <a:bodyPr/>
                    <a:lstStyle/>
                    <a:p>
                      <a:r>
                        <a:rPr lang="en-GB" sz="1800" dirty="0">
                          <a:solidFill>
                            <a:srgbClr val="FFFFFF"/>
                          </a:solidFill>
                          <a:latin typeface="Raleway" panose="020B0503030101060003" pitchFamily="34" charset="0"/>
                        </a:rPr>
                        <a:t>Issue</a:t>
                      </a:r>
                    </a:p>
                    <a:p>
                      <a:r>
                        <a:rPr lang="en-GB" sz="1800" dirty="0">
                          <a:solidFill>
                            <a:srgbClr val="FFFFFF"/>
                          </a:solidFill>
                          <a:latin typeface="Raleway" panose="020B0503030101060003" pitchFamily="34" charset="0"/>
                        </a:rPr>
                        <a:t>ID</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Issue Description</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Date Raised</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Actions</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Owner</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Status</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tc>
                  <a:txBody>
                    <a:bodyPr/>
                    <a:lstStyle/>
                    <a:p>
                      <a:pPr algn="ctr"/>
                      <a:r>
                        <a:rPr lang="en-GB" sz="1800" dirty="0">
                          <a:solidFill>
                            <a:srgbClr val="FFFFFF"/>
                          </a:solidFill>
                          <a:latin typeface="Raleway" panose="020B0503030101060003" pitchFamily="34" charset="0"/>
                        </a:rPr>
                        <a:t>Date</a:t>
                      </a:r>
                      <a:r>
                        <a:rPr lang="en-GB" sz="1800" baseline="0" dirty="0">
                          <a:solidFill>
                            <a:srgbClr val="FFFFFF"/>
                          </a:solidFill>
                          <a:latin typeface="Raleway" panose="020B0503030101060003" pitchFamily="34" charset="0"/>
                        </a:rPr>
                        <a:t> Closed</a:t>
                      </a:r>
                      <a:endParaRPr lang="en-GB" sz="1800" b="1" dirty="0">
                        <a:solidFill>
                          <a:srgbClr val="FFFFFF"/>
                        </a:solidFill>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r h="328331">
                <a:tc>
                  <a:txBody>
                    <a:bodyPr/>
                    <a:lstStyle/>
                    <a:p>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9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GB" sz="2400" dirty="0">
                        <a:latin typeface="Raleway" panose="020B05030301010600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498319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1693545"/>
            <a:ext cx="10515600" cy="4881904"/>
          </a:xfrm>
        </p:spPr>
        <p:txBody>
          <a:bodyPr>
            <a:normAutofit lnSpcReduction="10000"/>
          </a:bodyPr>
          <a:lstStyle/>
          <a:p>
            <a:pPr marL="0" indent="0">
              <a:buNone/>
            </a:pPr>
            <a:r>
              <a:rPr lang="en-US" sz="3200" b="1" dirty="0"/>
              <a:t>Addressed the following aspects…</a:t>
            </a:r>
          </a:p>
          <a:p>
            <a:r>
              <a:rPr lang="en-GB" dirty="0"/>
              <a:t>Identifying risks happens at the beginning and throughout the project (part of Planning and Deployment)</a:t>
            </a:r>
          </a:p>
          <a:p>
            <a:r>
              <a:rPr lang="en-GB" dirty="0"/>
              <a:t>Risk management involves identifying, analysing, planning responses and implementing responses.</a:t>
            </a:r>
          </a:p>
          <a:p>
            <a:r>
              <a:rPr lang="en-GB" dirty="0"/>
              <a:t>Risk matrix are commonly used to plot risks based on impact and probability (likelihood) – the higher the impact and probability the more important the risk.</a:t>
            </a:r>
          </a:p>
          <a:p>
            <a:r>
              <a:rPr lang="en-GB" dirty="0"/>
              <a:t>Issues are risks that have occurred – not always something identified in risk management.</a:t>
            </a:r>
          </a:p>
          <a:p>
            <a:r>
              <a:rPr lang="en-GB" dirty="0"/>
              <a:t>Issue management needs to be in place to log the issue and how it was managed.</a:t>
            </a:r>
          </a:p>
          <a:p>
            <a:endParaRPr lang="en-GB" dirty="0"/>
          </a:p>
        </p:txBody>
      </p:sp>
    </p:spTree>
    <p:custDataLst>
      <p:tags r:id="rId1"/>
    </p:custDataLst>
    <p:extLst>
      <p:ext uri="{BB962C8B-B14F-4D97-AF65-F5344CB8AC3E}">
        <p14:creationId xmlns:p14="http://schemas.microsoft.com/office/powerpoint/2010/main" val="9960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Self-study activities</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US" b="1" dirty="0">
                <a:latin typeface="+mn-lt"/>
              </a:rPr>
              <a:t>Priority: </a:t>
            </a:r>
            <a:r>
              <a:rPr lang="en-US" dirty="0">
                <a:latin typeface="+mn-lt"/>
              </a:rPr>
              <a:t>revise for the mid-term test</a:t>
            </a:r>
            <a:endParaRPr lang="en-US" b="1" dirty="0">
              <a:latin typeface="+mn-lt"/>
            </a:endParaRPr>
          </a:p>
          <a:p>
            <a:r>
              <a:rPr lang="en-US" dirty="0">
                <a:latin typeface="+mn-lt"/>
              </a:rPr>
              <a:t>Read </a:t>
            </a:r>
            <a:r>
              <a:rPr lang="en-US" b="1" i="0" dirty="0">
                <a:solidFill>
                  <a:srgbClr val="071D49"/>
                </a:solidFill>
                <a:effectLst/>
                <a:latin typeface="+mn-lt"/>
              </a:rPr>
              <a:t>Chapter 10: Risk and Opportunities Management </a:t>
            </a:r>
            <a:r>
              <a:rPr lang="en-GB" dirty="0">
                <a:latin typeface="+mn-lt"/>
              </a:rPr>
              <a:t>of Maylor (</a:t>
            </a:r>
            <a:r>
              <a:rPr lang="en-GB" dirty="0" err="1">
                <a:latin typeface="+mn-lt"/>
              </a:rPr>
              <a:t>Kortext</a:t>
            </a:r>
            <a:r>
              <a:rPr lang="en-GB" dirty="0">
                <a:latin typeface="+mn-lt"/>
              </a:rPr>
              <a:t>)</a:t>
            </a:r>
          </a:p>
          <a:p>
            <a:r>
              <a:rPr lang="en-GB" b="1" dirty="0">
                <a:latin typeface="+mn-lt"/>
              </a:rPr>
              <a:t>Work on your part 2b and 2c</a:t>
            </a:r>
          </a:p>
          <a:p>
            <a:r>
              <a:rPr lang="en-GB" dirty="0">
                <a:latin typeface="+mn-lt"/>
              </a:rPr>
              <a:t>Have a go at the </a:t>
            </a:r>
            <a:r>
              <a:rPr lang="en-GB" b="1" dirty="0">
                <a:latin typeface="+mn-lt"/>
              </a:rPr>
              <a:t>practice quiz</a:t>
            </a:r>
          </a:p>
          <a:p>
            <a:r>
              <a:rPr lang="en-GB" dirty="0">
                <a:latin typeface="+mn-lt"/>
              </a:rPr>
              <a:t>Use the Project Libre videos, as required</a:t>
            </a:r>
          </a:p>
        </p:txBody>
      </p:sp>
    </p:spTree>
    <p:extLst>
      <p:ext uri="{BB962C8B-B14F-4D97-AF65-F5344CB8AC3E}">
        <p14:creationId xmlns:p14="http://schemas.microsoft.com/office/powerpoint/2010/main" val="66883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F517-D47E-4149-9053-BCEDB8A7FF62}"/>
              </a:ext>
            </a:extLst>
          </p:cNvPr>
          <p:cNvSpPr>
            <a:spLocks noGrp="1"/>
          </p:cNvSpPr>
          <p:nvPr>
            <p:ph type="ctrTitle"/>
          </p:nvPr>
        </p:nvSpPr>
        <p:spPr/>
        <p:txBody>
          <a:bodyPr/>
          <a:lstStyle/>
          <a:p>
            <a:pPr algn="ctr"/>
            <a:r>
              <a:rPr lang="en-GB" dirty="0"/>
              <a:t>Any questions </a:t>
            </a:r>
          </a:p>
        </p:txBody>
      </p:sp>
      <p:sp>
        <p:nvSpPr>
          <p:cNvPr id="712706" name="Text Box 2"/>
          <p:cNvSpPr txBox="1">
            <a:spLocks noChangeArrowheads="1"/>
          </p:cNvSpPr>
          <p:nvPr/>
        </p:nvSpPr>
        <p:spPr bwMode="auto">
          <a:xfrm rot="-1414013">
            <a:off x="4129935" y="1722607"/>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a:solidFill>
                  <a:schemeClr val="bg2"/>
                </a:solidFill>
                <a:latin typeface="Helv"/>
              </a:rPr>
              <a:t>?</a:t>
            </a:r>
          </a:p>
        </p:txBody>
      </p:sp>
      <p:sp>
        <p:nvSpPr>
          <p:cNvPr id="712707" name="Text Box 3"/>
          <p:cNvSpPr txBox="1">
            <a:spLocks noChangeArrowheads="1"/>
          </p:cNvSpPr>
          <p:nvPr/>
        </p:nvSpPr>
        <p:spPr bwMode="auto">
          <a:xfrm rot="2028207">
            <a:off x="6247726" y="3513578"/>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dirty="0">
                <a:solidFill>
                  <a:schemeClr val="tx1">
                    <a:lumMod val="10000"/>
                    <a:lumOff val="90000"/>
                  </a:schemeClr>
                </a:solidFill>
                <a:latin typeface="Helv"/>
              </a:rPr>
              <a:t>?</a:t>
            </a:r>
          </a:p>
        </p:txBody>
      </p:sp>
      <p:sp>
        <p:nvSpPr>
          <p:cNvPr id="712708" name="Text Box 4"/>
          <p:cNvSpPr txBox="1">
            <a:spLocks noChangeArrowheads="1"/>
          </p:cNvSpPr>
          <p:nvPr/>
        </p:nvSpPr>
        <p:spPr bwMode="auto">
          <a:xfrm rot="2902225">
            <a:off x="7570947" y="4348431"/>
            <a:ext cx="7553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8000">
                <a:solidFill>
                  <a:schemeClr val="tx2">
                    <a:lumMod val="25000"/>
                    <a:lumOff val="75000"/>
                  </a:schemeClr>
                </a:solidFill>
                <a:latin typeface="Helv"/>
              </a:rPr>
              <a:t>?</a:t>
            </a:r>
          </a:p>
        </p:txBody>
      </p:sp>
      <p:sp>
        <p:nvSpPr>
          <p:cNvPr id="712709" name="Text Box 5"/>
          <p:cNvSpPr txBox="1">
            <a:spLocks noChangeArrowheads="1"/>
          </p:cNvSpPr>
          <p:nvPr/>
        </p:nvSpPr>
        <p:spPr bwMode="auto">
          <a:xfrm rot="21336562">
            <a:off x="2711891" y="3895646"/>
            <a:ext cx="1396536"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7000" dirty="0">
                <a:solidFill>
                  <a:srgbClr val="476A97"/>
                </a:solidFill>
                <a:latin typeface="Helv"/>
              </a:rPr>
              <a:t>?</a:t>
            </a:r>
          </a:p>
        </p:txBody>
      </p:sp>
      <p:sp>
        <p:nvSpPr>
          <p:cNvPr id="712710" name="Text Box 6"/>
          <p:cNvSpPr txBox="1">
            <a:spLocks noChangeArrowheads="1"/>
          </p:cNvSpPr>
          <p:nvPr/>
        </p:nvSpPr>
        <p:spPr bwMode="auto">
          <a:xfrm rot="1996435">
            <a:off x="5757352" y="679141"/>
            <a:ext cx="12971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5600" dirty="0">
                <a:solidFill>
                  <a:srgbClr val="476A97"/>
                </a:solidFill>
                <a:latin typeface="Helv"/>
              </a:rPr>
              <a:t>?</a:t>
            </a:r>
          </a:p>
        </p:txBody>
      </p:sp>
      <p:sp>
        <p:nvSpPr>
          <p:cNvPr id="712711" name="Text Box 7"/>
          <p:cNvSpPr txBox="1">
            <a:spLocks noChangeArrowheads="1"/>
          </p:cNvSpPr>
          <p:nvPr/>
        </p:nvSpPr>
        <p:spPr bwMode="auto">
          <a:xfrm rot="-429855">
            <a:off x="2075049" y="919067"/>
            <a:ext cx="1197764"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200" dirty="0">
                <a:solidFill>
                  <a:schemeClr val="tx2">
                    <a:lumMod val="25000"/>
                    <a:lumOff val="75000"/>
                  </a:schemeClr>
                </a:solidFill>
                <a:latin typeface="Helv"/>
              </a:rPr>
              <a:t>?</a:t>
            </a:r>
          </a:p>
        </p:txBody>
      </p:sp>
      <p:sp>
        <p:nvSpPr>
          <p:cNvPr id="712712" name="Text Box 8"/>
          <p:cNvSpPr txBox="1">
            <a:spLocks noChangeArrowheads="1"/>
          </p:cNvSpPr>
          <p:nvPr/>
        </p:nvSpPr>
        <p:spPr bwMode="auto">
          <a:xfrm rot="679656">
            <a:off x="9078173" y="2792652"/>
            <a:ext cx="94128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600">
                <a:solidFill>
                  <a:srgbClr val="476A97"/>
                </a:solidFill>
                <a:latin typeface="Helv"/>
              </a:rPr>
              <a:t>?</a:t>
            </a:r>
          </a:p>
        </p:txBody>
      </p:sp>
    </p:spTree>
    <p:extLst>
      <p:ext uri="{BB962C8B-B14F-4D97-AF65-F5344CB8AC3E}">
        <p14:creationId xmlns:p14="http://schemas.microsoft.com/office/powerpoint/2010/main" val="2435058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2706"/>
                                        </p:tgtEl>
                                        <p:attrNameLst>
                                          <p:attrName>style.visibility</p:attrName>
                                        </p:attrNameLst>
                                      </p:cBhvr>
                                      <p:to>
                                        <p:strVal val="visible"/>
                                      </p:to>
                                    </p:set>
                                    <p:animEffect transition="in" filter="dissolve">
                                      <p:cBhvr>
                                        <p:cTn id="7" dur="500"/>
                                        <p:tgtEl>
                                          <p:spTgt spid="7127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2707"/>
                                        </p:tgtEl>
                                        <p:attrNameLst>
                                          <p:attrName>style.visibility</p:attrName>
                                        </p:attrNameLst>
                                      </p:cBhvr>
                                      <p:to>
                                        <p:strVal val="visible"/>
                                      </p:to>
                                    </p:set>
                                    <p:animEffect transition="in" filter="dissolve">
                                      <p:cBhvr>
                                        <p:cTn id="11" dur="500"/>
                                        <p:tgtEl>
                                          <p:spTgt spid="71270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12708"/>
                                        </p:tgtEl>
                                        <p:attrNameLst>
                                          <p:attrName>style.visibility</p:attrName>
                                        </p:attrNameLst>
                                      </p:cBhvr>
                                      <p:to>
                                        <p:strVal val="visible"/>
                                      </p:to>
                                    </p:set>
                                    <p:animEffect transition="in" filter="dissolve">
                                      <p:cBhvr>
                                        <p:cTn id="15" dur="500"/>
                                        <p:tgtEl>
                                          <p:spTgt spid="71270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12709"/>
                                        </p:tgtEl>
                                        <p:attrNameLst>
                                          <p:attrName>style.visibility</p:attrName>
                                        </p:attrNameLst>
                                      </p:cBhvr>
                                      <p:to>
                                        <p:strVal val="visible"/>
                                      </p:to>
                                    </p:set>
                                    <p:animEffect transition="in" filter="dissolve">
                                      <p:cBhvr>
                                        <p:cTn id="19" dur="500"/>
                                        <p:tgtEl>
                                          <p:spTgt spid="71270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12710"/>
                                        </p:tgtEl>
                                        <p:attrNameLst>
                                          <p:attrName>style.visibility</p:attrName>
                                        </p:attrNameLst>
                                      </p:cBhvr>
                                      <p:to>
                                        <p:strVal val="visible"/>
                                      </p:to>
                                    </p:set>
                                    <p:animEffect transition="in" filter="dissolve">
                                      <p:cBhvr>
                                        <p:cTn id="23" dur="500"/>
                                        <p:tgtEl>
                                          <p:spTgt spid="71271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12712"/>
                                        </p:tgtEl>
                                        <p:attrNameLst>
                                          <p:attrName>style.visibility</p:attrName>
                                        </p:attrNameLst>
                                      </p:cBhvr>
                                      <p:to>
                                        <p:strVal val="visible"/>
                                      </p:to>
                                    </p:set>
                                    <p:animEffect transition="in" filter="dissolve">
                                      <p:cBhvr>
                                        <p:cTn id="27" dur="500"/>
                                        <p:tgtEl>
                                          <p:spTgt spid="71271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712711"/>
                                        </p:tgtEl>
                                        <p:attrNameLst>
                                          <p:attrName>style.visibility</p:attrName>
                                        </p:attrNameLst>
                                      </p:cBhvr>
                                      <p:to>
                                        <p:strVal val="visible"/>
                                      </p:to>
                                    </p:set>
                                    <p:animEffect transition="in" filter="dissolve">
                                      <p:cBhvr>
                                        <p:cTn id="31" dur="500"/>
                                        <p:tgtEl>
                                          <p:spTgt spid="71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6" grpId="0" autoUpdateAnimBg="0"/>
      <p:bldP spid="712707" grpId="0" autoUpdateAnimBg="0"/>
      <p:bldP spid="712708" grpId="0" autoUpdateAnimBg="0"/>
      <p:bldP spid="712709" grpId="0" autoUpdateAnimBg="0"/>
      <p:bldP spid="712710" grpId="0" autoUpdateAnimBg="0"/>
      <p:bldP spid="712711" grpId="0" autoUpdateAnimBg="0"/>
      <p:bldP spid="71271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46A5-AD0B-47C2-8522-0549ECC7826B}"/>
              </a:ext>
            </a:extLst>
          </p:cNvPr>
          <p:cNvSpPr>
            <a:spLocks noGrp="1"/>
          </p:cNvSpPr>
          <p:nvPr>
            <p:ph type="title"/>
          </p:nvPr>
        </p:nvSpPr>
        <p:spPr>
          <a:xfrm>
            <a:off x="2026921" y="257636"/>
            <a:ext cx="7043120" cy="1325563"/>
          </a:xfrm>
        </p:spPr>
        <p:txBody>
          <a:bodyPr>
            <a:normAutofit/>
          </a:bodyPr>
          <a:lstStyle/>
          <a:p>
            <a:r>
              <a:rPr lang="en-GB" dirty="0"/>
              <a:t>Resource Breakdown Structure</a:t>
            </a:r>
          </a:p>
        </p:txBody>
      </p:sp>
      <p:sp>
        <p:nvSpPr>
          <p:cNvPr id="3" name="Content Placeholder 2">
            <a:extLst>
              <a:ext uri="{FF2B5EF4-FFF2-40B4-BE49-F238E27FC236}">
                <a16:creationId xmlns:a16="http://schemas.microsoft.com/office/drawing/2014/main" id="{2978B6D4-FEAD-497A-B162-C137380CC5A3}"/>
              </a:ext>
            </a:extLst>
          </p:cNvPr>
          <p:cNvSpPr>
            <a:spLocks noGrp="1"/>
          </p:cNvSpPr>
          <p:nvPr>
            <p:ph idx="1"/>
          </p:nvPr>
        </p:nvSpPr>
        <p:spPr>
          <a:xfrm>
            <a:off x="797243" y="1600841"/>
            <a:ext cx="10246677" cy="4128243"/>
          </a:xfrm>
        </p:spPr>
        <p:txBody>
          <a:bodyPr>
            <a:normAutofit/>
          </a:bodyPr>
          <a:lstStyle/>
          <a:p>
            <a:pPr marL="0" indent="0">
              <a:buNone/>
            </a:pPr>
            <a:r>
              <a:rPr lang="en-US" b="1" dirty="0"/>
              <a:t>Resource breakdown structure </a:t>
            </a:r>
            <a:r>
              <a:rPr lang="en-US" dirty="0"/>
              <a:t>- A hierarchical representation of resources by category and type (PMI, 2021, p. 187 and 247)</a:t>
            </a:r>
            <a:endParaRPr lang="en-GB" dirty="0"/>
          </a:p>
        </p:txBody>
      </p:sp>
      <p:grpSp>
        <p:nvGrpSpPr>
          <p:cNvPr id="167" name="Group 166" descr="Resource Breakdown Structure">
            <a:extLst>
              <a:ext uri="{FF2B5EF4-FFF2-40B4-BE49-F238E27FC236}">
                <a16:creationId xmlns:a16="http://schemas.microsoft.com/office/drawing/2014/main" id="{D50338E0-E43F-45BA-8187-E165BC959824}"/>
              </a:ext>
            </a:extLst>
          </p:cNvPr>
          <p:cNvGrpSpPr/>
          <p:nvPr/>
        </p:nvGrpSpPr>
        <p:grpSpPr>
          <a:xfrm>
            <a:off x="1198430" y="2879686"/>
            <a:ext cx="6967790" cy="3880593"/>
            <a:chOff x="1198430" y="2879686"/>
            <a:chExt cx="6967790" cy="3880593"/>
          </a:xfrm>
        </p:grpSpPr>
        <p:sp>
          <p:nvSpPr>
            <p:cNvPr id="25" name="Straight Connector 16">
              <a:extLst>
                <a:ext uri="{FF2B5EF4-FFF2-40B4-BE49-F238E27FC236}">
                  <a16:creationId xmlns:a16="http://schemas.microsoft.com/office/drawing/2014/main" id="{7369AB9E-6460-4BBE-B3DB-EF6AFF3464E6}"/>
                </a:ext>
              </a:extLst>
            </p:cNvPr>
            <p:cNvSpPr/>
            <p:nvPr/>
          </p:nvSpPr>
          <p:spPr>
            <a:xfrm>
              <a:off x="6665865" y="4340249"/>
              <a:ext cx="145292" cy="1913595"/>
            </a:xfrm>
            <a:custGeom>
              <a:avLst/>
              <a:gdLst/>
              <a:ahLst/>
              <a:cxnLst/>
              <a:rect l="0" t="0" r="0" b="0"/>
              <a:pathLst>
                <a:path>
                  <a:moveTo>
                    <a:pt x="0" y="0"/>
                  </a:moveTo>
                  <a:lnTo>
                    <a:pt x="0" y="1608615"/>
                  </a:lnTo>
                  <a:lnTo>
                    <a:pt x="145292" y="1608615"/>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26" name="Straight Connector 17">
              <a:extLst>
                <a:ext uri="{FF2B5EF4-FFF2-40B4-BE49-F238E27FC236}">
                  <a16:creationId xmlns:a16="http://schemas.microsoft.com/office/drawing/2014/main" id="{FBC773A1-E208-41A9-AB8B-C86BC371A9C7}"/>
                </a:ext>
              </a:extLst>
            </p:cNvPr>
            <p:cNvSpPr/>
            <p:nvPr/>
          </p:nvSpPr>
          <p:spPr>
            <a:xfrm>
              <a:off x="6665865" y="3929376"/>
              <a:ext cx="127868" cy="1046045"/>
            </a:xfrm>
            <a:custGeom>
              <a:avLst/>
              <a:gdLst/>
              <a:ahLst/>
              <a:cxnLst/>
              <a:rect l="0" t="0" r="0" b="0"/>
              <a:pathLst>
                <a:path>
                  <a:moveTo>
                    <a:pt x="0" y="0"/>
                  </a:moveTo>
                  <a:lnTo>
                    <a:pt x="0" y="1046045"/>
                  </a:lnTo>
                  <a:lnTo>
                    <a:pt x="127868" y="1046045"/>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27" name="Straight Connector 18">
              <a:extLst>
                <a:ext uri="{FF2B5EF4-FFF2-40B4-BE49-F238E27FC236}">
                  <a16:creationId xmlns:a16="http://schemas.microsoft.com/office/drawing/2014/main" id="{65CCD8DD-D39E-432B-B244-F91502C1C7A2}"/>
                </a:ext>
              </a:extLst>
            </p:cNvPr>
            <p:cNvSpPr/>
            <p:nvPr/>
          </p:nvSpPr>
          <p:spPr>
            <a:xfrm>
              <a:off x="6665865" y="3929376"/>
              <a:ext cx="127868" cy="406216"/>
            </a:xfrm>
            <a:custGeom>
              <a:avLst/>
              <a:gdLst/>
              <a:ahLst/>
              <a:cxnLst/>
              <a:rect l="0" t="0" r="0" b="0"/>
              <a:pathLst>
                <a:path>
                  <a:moveTo>
                    <a:pt x="0" y="0"/>
                  </a:moveTo>
                  <a:lnTo>
                    <a:pt x="0" y="406216"/>
                  </a:lnTo>
                  <a:lnTo>
                    <a:pt x="127868" y="406216"/>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32" name="Straight Connector 23">
              <a:extLst>
                <a:ext uri="{FF2B5EF4-FFF2-40B4-BE49-F238E27FC236}">
                  <a16:creationId xmlns:a16="http://schemas.microsoft.com/office/drawing/2014/main" id="{F5DF2A1B-7CDD-41E6-B901-21BF942EDD85}"/>
                </a:ext>
              </a:extLst>
            </p:cNvPr>
            <p:cNvSpPr/>
            <p:nvPr/>
          </p:nvSpPr>
          <p:spPr>
            <a:xfrm>
              <a:off x="4860221" y="3887098"/>
              <a:ext cx="235790" cy="1392831"/>
            </a:xfrm>
            <a:custGeom>
              <a:avLst/>
              <a:gdLst/>
              <a:ahLst/>
              <a:cxnLst/>
              <a:rect l="0" t="0" r="0" b="0"/>
              <a:pathLst>
                <a:path>
                  <a:moveTo>
                    <a:pt x="0" y="0"/>
                  </a:moveTo>
                  <a:lnTo>
                    <a:pt x="0" y="1392831"/>
                  </a:lnTo>
                  <a:lnTo>
                    <a:pt x="235790" y="1392831"/>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33" name="Straight Connector 24">
              <a:extLst>
                <a:ext uri="{FF2B5EF4-FFF2-40B4-BE49-F238E27FC236}">
                  <a16:creationId xmlns:a16="http://schemas.microsoft.com/office/drawing/2014/main" id="{EAE605FB-D118-4108-A983-580A0B8FA45D}"/>
                </a:ext>
              </a:extLst>
            </p:cNvPr>
            <p:cNvSpPr/>
            <p:nvPr/>
          </p:nvSpPr>
          <p:spPr>
            <a:xfrm>
              <a:off x="4860221" y="3887098"/>
              <a:ext cx="235790" cy="899875"/>
            </a:xfrm>
            <a:custGeom>
              <a:avLst/>
              <a:gdLst/>
              <a:ahLst/>
              <a:cxnLst/>
              <a:rect l="0" t="0" r="0" b="0"/>
              <a:pathLst>
                <a:path>
                  <a:moveTo>
                    <a:pt x="0" y="0"/>
                  </a:moveTo>
                  <a:lnTo>
                    <a:pt x="0" y="899875"/>
                  </a:lnTo>
                  <a:lnTo>
                    <a:pt x="235790" y="899875"/>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34" name="Straight Connector 25">
              <a:extLst>
                <a:ext uri="{FF2B5EF4-FFF2-40B4-BE49-F238E27FC236}">
                  <a16:creationId xmlns:a16="http://schemas.microsoft.com/office/drawing/2014/main" id="{371DBF1E-7CE8-45FB-B4C8-795BF51B3FE1}"/>
                </a:ext>
              </a:extLst>
            </p:cNvPr>
            <p:cNvSpPr/>
            <p:nvPr/>
          </p:nvSpPr>
          <p:spPr>
            <a:xfrm>
              <a:off x="4860221" y="3887098"/>
              <a:ext cx="235790" cy="333919"/>
            </a:xfrm>
            <a:custGeom>
              <a:avLst/>
              <a:gdLst/>
              <a:ahLst/>
              <a:cxnLst/>
              <a:rect l="0" t="0" r="0" b="0"/>
              <a:pathLst>
                <a:path>
                  <a:moveTo>
                    <a:pt x="0" y="0"/>
                  </a:moveTo>
                  <a:lnTo>
                    <a:pt x="0" y="333919"/>
                  </a:lnTo>
                  <a:lnTo>
                    <a:pt x="235790" y="333919"/>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37" name="Straight Connector 28">
              <a:extLst>
                <a:ext uri="{FF2B5EF4-FFF2-40B4-BE49-F238E27FC236}">
                  <a16:creationId xmlns:a16="http://schemas.microsoft.com/office/drawing/2014/main" id="{42393646-FC3B-4E36-8A0C-0759292D5FF7}"/>
                </a:ext>
              </a:extLst>
            </p:cNvPr>
            <p:cNvSpPr/>
            <p:nvPr/>
          </p:nvSpPr>
          <p:spPr>
            <a:xfrm>
              <a:off x="1302657" y="3887099"/>
              <a:ext cx="243514" cy="2247354"/>
            </a:xfrm>
            <a:custGeom>
              <a:avLst/>
              <a:gdLst/>
              <a:ahLst/>
              <a:cxnLst/>
              <a:rect l="0" t="0" r="0" b="0"/>
              <a:pathLst>
                <a:path>
                  <a:moveTo>
                    <a:pt x="0" y="0"/>
                  </a:moveTo>
                  <a:lnTo>
                    <a:pt x="0" y="2398928"/>
                  </a:lnTo>
                  <a:lnTo>
                    <a:pt x="242674" y="2398928"/>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39" name="Straight Connector 30">
              <a:extLst>
                <a:ext uri="{FF2B5EF4-FFF2-40B4-BE49-F238E27FC236}">
                  <a16:creationId xmlns:a16="http://schemas.microsoft.com/office/drawing/2014/main" id="{1C7A2740-5743-4B23-83A9-A4A3C4CC8ED9}"/>
                </a:ext>
              </a:extLst>
            </p:cNvPr>
            <p:cNvSpPr/>
            <p:nvPr/>
          </p:nvSpPr>
          <p:spPr>
            <a:xfrm>
              <a:off x="3046856" y="3971653"/>
              <a:ext cx="242674" cy="1362025"/>
            </a:xfrm>
            <a:custGeom>
              <a:avLst/>
              <a:gdLst/>
              <a:ahLst/>
              <a:cxnLst/>
              <a:rect l="0" t="0" r="0" b="0"/>
              <a:pathLst>
                <a:path>
                  <a:moveTo>
                    <a:pt x="0" y="0"/>
                  </a:moveTo>
                  <a:lnTo>
                    <a:pt x="0" y="1362025"/>
                  </a:lnTo>
                  <a:lnTo>
                    <a:pt x="242674" y="1362025"/>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40" name="Straight Connector 31">
              <a:extLst>
                <a:ext uri="{FF2B5EF4-FFF2-40B4-BE49-F238E27FC236}">
                  <a16:creationId xmlns:a16="http://schemas.microsoft.com/office/drawing/2014/main" id="{88E740C0-EB14-4354-896D-57D490EEF258}"/>
                </a:ext>
              </a:extLst>
            </p:cNvPr>
            <p:cNvSpPr/>
            <p:nvPr/>
          </p:nvSpPr>
          <p:spPr>
            <a:xfrm>
              <a:off x="3046856" y="3971653"/>
              <a:ext cx="242674" cy="854716"/>
            </a:xfrm>
            <a:custGeom>
              <a:avLst/>
              <a:gdLst/>
              <a:ahLst/>
              <a:cxnLst/>
              <a:rect l="0" t="0" r="0" b="0"/>
              <a:pathLst>
                <a:path>
                  <a:moveTo>
                    <a:pt x="0" y="0"/>
                  </a:moveTo>
                  <a:lnTo>
                    <a:pt x="0" y="854716"/>
                  </a:lnTo>
                  <a:lnTo>
                    <a:pt x="242674" y="854716"/>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41" name="Straight Connector 32">
              <a:extLst>
                <a:ext uri="{FF2B5EF4-FFF2-40B4-BE49-F238E27FC236}">
                  <a16:creationId xmlns:a16="http://schemas.microsoft.com/office/drawing/2014/main" id="{E8037392-EE5B-4EAF-B126-542E506FC5EB}"/>
                </a:ext>
              </a:extLst>
            </p:cNvPr>
            <p:cNvSpPr/>
            <p:nvPr/>
          </p:nvSpPr>
          <p:spPr>
            <a:xfrm>
              <a:off x="3046856" y="3971653"/>
              <a:ext cx="215720" cy="303631"/>
            </a:xfrm>
            <a:custGeom>
              <a:avLst/>
              <a:gdLst/>
              <a:ahLst/>
              <a:cxnLst/>
              <a:rect l="0" t="0" r="0" b="0"/>
              <a:pathLst>
                <a:path>
                  <a:moveTo>
                    <a:pt x="0" y="0"/>
                  </a:moveTo>
                  <a:lnTo>
                    <a:pt x="0" y="303631"/>
                  </a:lnTo>
                  <a:lnTo>
                    <a:pt x="215720" y="303631"/>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43" name="Straight Connector 34">
              <a:extLst>
                <a:ext uri="{FF2B5EF4-FFF2-40B4-BE49-F238E27FC236}">
                  <a16:creationId xmlns:a16="http://schemas.microsoft.com/office/drawing/2014/main" id="{D297439F-BDED-49F8-9B62-0C9603F88FAE}"/>
                </a:ext>
              </a:extLst>
            </p:cNvPr>
            <p:cNvSpPr/>
            <p:nvPr/>
          </p:nvSpPr>
          <p:spPr>
            <a:xfrm>
              <a:off x="1304867" y="3929249"/>
              <a:ext cx="280875" cy="1563794"/>
            </a:xfrm>
            <a:custGeom>
              <a:avLst/>
              <a:gdLst/>
              <a:ahLst/>
              <a:cxnLst/>
              <a:rect l="0" t="0" r="0" b="0"/>
              <a:pathLst>
                <a:path>
                  <a:moveTo>
                    <a:pt x="0" y="0"/>
                  </a:moveTo>
                  <a:lnTo>
                    <a:pt x="0" y="1709151"/>
                  </a:lnTo>
                  <a:lnTo>
                    <a:pt x="263358" y="1709151"/>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44" name="Straight Connector 35">
              <a:extLst>
                <a:ext uri="{FF2B5EF4-FFF2-40B4-BE49-F238E27FC236}">
                  <a16:creationId xmlns:a16="http://schemas.microsoft.com/office/drawing/2014/main" id="{2C657466-7395-4FC1-B799-9B1F2B6DDD78}"/>
                </a:ext>
              </a:extLst>
            </p:cNvPr>
            <p:cNvSpPr/>
            <p:nvPr/>
          </p:nvSpPr>
          <p:spPr>
            <a:xfrm>
              <a:off x="1304868" y="3929248"/>
              <a:ext cx="258244" cy="955270"/>
            </a:xfrm>
            <a:custGeom>
              <a:avLst/>
              <a:gdLst/>
              <a:ahLst/>
              <a:cxnLst/>
              <a:rect l="0" t="0" r="0" b="0"/>
              <a:pathLst>
                <a:path>
                  <a:moveTo>
                    <a:pt x="0" y="0"/>
                  </a:moveTo>
                  <a:lnTo>
                    <a:pt x="0" y="955270"/>
                  </a:lnTo>
                  <a:lnTo>
                    <a:pt x="258244" y="955270"/>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45" name="Straight Connector 36">
              <a:extLst>
                <a:ext uri="{FF2B5EF4-FFF2-40B4-BE49-F238E27FC236}">
                  <a16:creationId xmlns:a16="http://schemas.microsoft.com/office/drawing/2014/main" id="{614656A2-9D22-4F77-ACD6-5D52DFCBB98D}"/>
                </a:ext>
              </a:extLst>
            </p:cNvPr>
            <p:cNvSpPr/>
            <p:nvPr/>
          </p:nvSpPr>
          <p:spPr>
            <a:xfrm>
              <a:off x="1304868" y="3929248"/>
              <a:ext cx="238236" cy="333919"/>
            </a:xfrm>
            <a:custGeom>
              <a:avLst/>
              <a:gdLst/>
              <a:ahLst/>
              <a:cxnLst/>
              <a:rect l="0" t="0" r="0" b="0"/>
              <a:pathLst>
                <a:path>
                  <a:moveTo>
                    <a:pt x="0" y="0"/>
                  </a:moveTo>
                  <a:lnTo>
                    <a:pt x="0" y="333919"/>
                  </a:lnTo>
                  <a:lnTo>
                    <a:pt x="238236" y="333919"/>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grpSp>
          <p:nvGrpSpPr>
            <p:cNvPr id="47" name="Group 46">
              <a:extLst>
                <a:ext uri="{FF2B5EF4-FFF2-40B4-BE49-F238E27FC236}">
                  <a16:creationId xmlns:a16="http://schemas.microsoft.com/office/drawing/2014/main" id="{3E2F08E4-ED18-49A0-A008-63552A9C728D}"/>
                </a:ext>
              </a:extLst>
            </p:cNvPr>
            <p:cNvGrpSpPr/>
            <p:nvPr/>
          </p:nvGrpSpPr>
          <p:grpSpPr>
            <a:xfrm>
              <a:off x="3715757" y="2879686"/>
              <a:ext cx="1545842" cy="340532"/>
              <a:chOff x="4933935" y="2519"/>
              <a:chExt cx="1545842" cy="235328"/>
            </a:xfrm>
            <a:scene3d>
              <a:camera prst="orthographicFront"/>
              <a:lightRig rig="flat" dir="t"/>
            </a:scene3d>
          </p:grpSpPr>
          <p:sp>
            <p:nvSpPr>
              <p:cNvPr id="153" name="Rectangle 152">
                <a:extLst>
                  <a:ext uri="{FF2B5EF4-FFF2-40B4-BE49-F238E27FC236}">
                    <a16:creationId xmlns:a16="http://schemas.microsoft.com/office/drawing/2014/main" id="{8044E128-4E19-438E-A466-B8F7B40DAAA1}"/>
                  </a:ext>
                </a:extLst>
              </p:cNvPr>
              <p:cNvSpPr/>
              <p:nvPr/>
            </p:nvSpPr>
            <p:spPr>
              <a:xfrm>
                <a:off x="4933935" y="2519"/>
                <a:ext cx="1545842" cy="23532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54" name="TextBox 153">
                <a:extLst>
                  <a:ext uri="{FF2B5EF4-FFF2-40B4-BE49-F238E27FC236}">
                    <a16:creationId xmlns:a16="http://schemas.microsoft.com/office/drawing/2014/main" id="{6F90C725-870C-40DC-ABF7-96D4187A92A2}"/>
                  </a:ext>
                </a:extLst>
              </p:cNvPr>
              <p:cNvSpPr txBox="1"/>
              <p:nvPr/>
            </p:nvSpPr>
            <p:spPr>
              <a:xfrm>
                <a:off x="4933935" y="2519"/>
                <a:ext cx="1545842" cy="2353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Resources</a:t>
                </a:r>
              </a:p>
            </p:txBody>
          </p:sp>
        </p:grpSp>
        <p:grpSp>
          <p:nvGrpSpPr>
            <p:cNvPr id="48" name="Group 47">
              <a:extLst>
                <a:ext uri="{FF2B5EF4-FFF2-40B4-BE49-F238E27FC236}">
                  <a16:creationId xmlns:a16="http://schemas.microsoft.com/office/drawing/2014/main" id="{1FE7EB3E-834A-41A1-B3DB-E37DFE0DE4AE}"/>
                </a:ext>
              </a:extLst>
            </p:cNvPr>
            <p:cNvGrpSpPr/>
            <p:nvPr/>
          </p:nvGrpSpPr>
          <p:grpSpPr>
            <a:xfrm>
              <a:off x="1198430" y="3503020"/>
              <a:ext cx="1064384" cy="426227"/>
              <a:chOff x="1376878" y="376431"/>
              <a:chExt cx="1064384" cy="426227"/>
            </a:xfrm>
            <a:scene3d>
              <a:camera prst="orthographicFront"/>
              <a:lightRig rig="flat" dir="t"/>
            </a:scene3d>
          </p:grpSpPr>
          <p:sp>
            <p:nvSpPr>
              <p:cNvPr id="151" name="Rectangle 150">
                <a:extLst>
                  <a:ext uri="{FF2B5EF4-FFF2-40B4-BE49-F238E27FC236}">
                    <a16:creationId xmlns:a16="http://schemas.microsoft.com/office/drawing/2014/main" id="{D335F39B-C9CE-4C7A-9912-4B0382178710}"/>
                  </a:ext>
                </a:extLst>
              </p:cNvPr>
              <p:cNvSpPr/>
              <p:nvPr/>
            </p:nvSpPr>
            <p:spPr>
              <a:xfrm>
                <a:off x="1376878" y="376431"/>
                <a:ext cx="1064384" cy="426227"/>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2" name="TextBox 151">
                <a:extLst>
                  <a:ext uri="{FF2B5EF4-FFF2-40B4-BE49-F238E27FC236}">
                    <a16:creationId xmlns:a16="http://schemas.microsoft.com/office/drawing/2014/main" id="{D0A195C9-D81E-45F3-AD8F-A0A12AADCF29}"/>
                  </a:ext>
                </a:extLst>
              </p:cNvPr>
              <p:cNvSpPr txBox="1"/>
              <p:nvPr/>
            </p:nvSpPr>
            <p:spPr>
              <a:xfrm>
                <a:off x="1376878" y="376431"/>
                <a:ext cx="1064384" cy="426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Human resources</a:t>
                </a:r>
              </a:p>
            </p:txBody>
          </p:sp>
        </p:grpSp>
        <p:grpSp>
          <p:nvGrpSpPr>
            <p:cNvPr id="49" name="Group 48">
              <a:extLst>
                <a:ext uri="{FF2B5EF4-FFF2-40B4-BE49-F238E27FC236}">
                  <a16:creationId xmlns:a16="http://schemas.microsoft.com/office/drawing/2014/main" id="{4DBBB5AE-CA72-4D8E-832B-30843E408E02}"/>
                </a:ext>
              </a:extLst>
            </p:cNvPr>
            <p:cNvGrpSpPr/>
            <p:nvPr/>
          </p:nvGrpSpPr>
          <p:grpSpPr>
            <a:xfrm>
              <a:off x="1543105" y="4000445"/>
              <a:ext cx="1199959" cy="525444"/>
              <a:chOff x="1721553" y="873856"/>
              <a:chExt cx="918741" cy="525444"/>
            </a:xfrm>
            <a:scene3d>
              <a:camera prst="orthographicFront"/>
              <a:lightRig rig="flat" dir="t"/>
            </a:scene3d>
          </p:grpSpPr>
          <p:sp>
            <p:nvSpPr>
              <p:cNvPr id="149" name="Rectangle 148">
                <a:extLst>
                  <a:ext uri="{FF2B5EF4-FFF2-40B4-BE49-F238E27FC236}">
                    <a16:creationId xmlns:a16="http://schemas.microsoft.com/office/drawing/2014/main" id="{7A0CE60A-22D2-4118-8A00-B0BE4C9CD29D}"/>
                  </a:ext>
                </a:extLst>
              </p:cNvPr>
              <p:cNvSpPr/>
              <p:nvPr/>
            </p:nvSpPr>
            <p:spPr>
              <a:xfrm>
                <a:off x="1721553" y="873856"/>
                <a:ext cx="852455" cy="525444"/>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0" name="TextBox 149">
                <a:extLst>
                  <a:ext uri="{FF2B5EF4-FFF2-40B4-BE49-F238E27FC236}">
                    <a16:creationId xmlns:a16="http://schemas.microsoft.com/office/drawing/2014/main" id="{4C86D1C8-9853-4A58-967E-60B3380C04C8}"/>
                  </a:ext>
                </a:extLst>
              </p:cNvPr>
              <p:cNvSpPr txBox="1"/>
              <p:nvPr/>
            </p:nvSpPr>
            <p:spPr>
              <a:xfrm>
                <a:off x="1721553" y="873856"/>
                <a:ext cx="918741" cy="5254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Project </a:t>
                </a:r>
              </a:p>
              <a:p>
                <a:pPr marL="0" lvl="0" indent="0" algn="ctr" defTabSz="711200">
                  <a:lnSpc>
                    <a:spcPct val="90000"/>
                  </a:lnSpc>
                  <a:spcBef>
                    <a:spcPct val="0"/>
                  </a:spcBef>
                  <a:spcAft>
                    <a:spcPct val="35000"/>
                  </a:spcAft>
                  <a:buNone/>
                </a:pPr>
                <a:r>
                  <a:rPr lang="en-GB" sz="1600" b="1" dirty="0">
                    <a:solidFill>
                      <a:srgbClr val="FFFFFF"/>
                    </a:solidFill>
                    <a:latin typeface="Arial Narrow" pitchFamily="34" charset="0"/>
                  </a:rPr>
                  <a:t>Manager</a:t>
                </a:r>
                <a:endParaRPr lang="en-GB" sz="1600" b="1" kern="1200" dirty="0">
                  <a:solidFill>
                    <a:srgbClr val="FFFFFF"/>
                  </a:solidFill>
                  <a:latin typeface="Arial Narrow" pitchFamily="34" charset="0"/>
                </a:endParaRPr>
              </a:p>
            </p:txBody>
          </p:sp>
        </p:grpSp>
        <p:grpSp>
          <p:nvGrpSpPr>
            <p:cNvPr id="50" name="Group 49">
              <a:extLst>
                <a:ext uri="{FF2B5EF4-FFF2-40B4-BE49-F238E27FC236}">
                  <a16:creationId xmlns:a16="http://schemas.microsoft.com/office/drawing/2014/main" id="{7DA8BF19-F91C-4252-AD20-B3FC84CD80CB}"/>
                </a:ext>
              </a:extLst>
            </p:cNvPr>
            <p:cNvGrpSpPr/>
            <p:nvPr/>
          </p:nvGrpSpPr>
          <p:grpSpPr>
            <a:xfrm>
              <a:off x="1563112" y="4615913"/>
              <a:ext cx="1096173" cy="537208"/>
              <a:chOff x="1741560" y="1489324"/>
              <a:chExt cx="767457" cy="537208"/>
            </a:xfrm>
            <a:scene3d>
              <a:camera prst="orthographicFront"/>
              <a:lightRig rig="flat" dir="t"/>
            </a:scene3d>
          </p:grpSpPr>
          <p:sp>
            <p:nvSpPr>
              <p:cNvPr id="147" name="Rectangle 146">
                <a:extLst>
                  <a:ext uri="{FF2B5EF4-FFF2-40B4-BE49-F238E27FC236}">
                    <a16:creationId xmlns:a16="http://schemas.microsoft.com/office/drawing/2014/main" id="{26711C90-D90A-429B-8FD3-07F4647619B7}"/>
                  </a:ext>
                </a:extLst>
              </p:cNvPr>
              <p:cNvSpPr/>
              <p:nvPr/>
            </p:nvSpPr>
            <p:spPr>
              <a:xfrm>
                <a:off x="1741560" y="1489324"/>
                <a:ext cx="767457" cy="53720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8" name="TextBox 147">
                <a:extLst>
                  <a:ext uri="{FF2B5EF4-FFF2-40B4-BE49-F238E27FC236}">
                    <a16:creationId xmlns:a16="http://schemas.microsoft.com/office/drawing/2014/main" id="{0EECCDC8-4459-4286-B7A5-BAE2C7E85596}"/>
                  </a:ext>
                </a:extLst>
              </p:cNvPr>
              <p:cNvSpPr txBox="1"/>
              <p:nvPr/>
            </p:nvSpPr>
            <p:spPr>
              <a:xfrm>
                <a:off x="1741560" y="1489324"/>
                <a:ext cx="767457" cy="5372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dirty="0">
                    <a:solidFill>
                      <a:srgbClr val="FFFFFF"/>
                    </a:solidFill>
                    <a:latin typeface="Arial Narrow" pitchFamily="34" charset="0"/>
                  </a:rPr>
                  <a:t>Project Team</a:t>
                </a:r>
                <a:endParaRPr lang="en-GB" sz="1600" b="1" kern="1200" dirty="0">
                  <a:solidFill>
                    <a:srgbClr val="FFFFFF"/>
                  </a:solidFill>
                  <a:latin typeface="Arial Narrow" pitchFamily="34" charset="0"/>
                </a:endParaRPr>
              </a:p>
            </p:txBody>
          </p:sp>
        </p:grpSp>
        <p:grpSp>
          <p:nvGrpSpPr>
            <p:cNvPr id="51" name="Group 50">
              <a:extLst>
                <a:ext uri="{FF2B5EF4-FFF2-40B4-BE49-F238E27FC236}">
                  <a16:creationId xmlns:a16="http://schemas.microsoft.com/office/drawing/2014/main" id="{30F8E8B7-57BA-4A59-A12A-141477D92DE1}"/>
                </a:ext>
              </a:extLst>
            </p:cNvPr>
            <p:cNvGrpSpPr/>
            <p:nvPr/>
          </p:nvGrpSpPr>
          <p:grpSpPr>
            <a:xfrm>
              <a:off x="1568227" y="5255178"/>
              <a:ext cx="1087434" cy="473245"/>
              <a:chOff x="1746675" y="2128589"/>
              <a:chExt cx="1087434" cy="766442"/>
            </a:xfrm>
            <a:scene3d>
              <a:camera prst="orthographicFront"/>
              <a:lightRig rig="flat" dir="t"/>
            </a:scene3d>
          </p:grpSpPr>
          <p:sp>
            <p:nvSpPr>
              <p:cNvPr id="145" name="Rectangle 144">
                <a:extLst>
                  <a:ext uri="{FF2B5EF4-FFF2-40B4-BE49-F238E27FC236}">
                    <a16:creationId xmlns:a16="http://schemas.microsoft.com/office/drawing/2014/main" id="{CD3EE3E3-F978-4BB4-9975-E67D54BD305A}"/>
                  </a:ext>
                </a:extLst>
              </p:cNvPr>
              <p:cNvSpPr/>
              <p:nvPr/>
            </p:nvSpPr>
            <p:spPr>
              <a:xfrm>
                <a:off x="1746675" y="2128589"/>
                <a:ext cx="1087434" cy="766442"/>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6" name="TextBox 145">
                <a:extLst>
                  <a:ext uri="{FF2B5EF4-FFF2-40B4-BE49-F238E27FC236}">
                    <a16:creationId xmlns:a16="http://schemas.microsoft.com/office/drawing/2014/main" id="{31379F11-BD07-4842-A78A-85F2DFAF0F6C}"/>
                  </a:ext>
                </a:extLst>
              </p:cNvPr>
              <p:cNvSpPr txBox="1"/>
              <p:nvPr/>
            </p:nvSpPr>
            <p:spPr>
              <a:xfrm>
                <a:off x="1746675" y="2128589"/>
                <a:ext cx="1087434" cy="76644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Consultant</a:t>
                </a:r>
              </a:p>
            </p:txBody>
          </p:sp>
        </p:grpSp>
        <p:grpSp>
          <p:nvGrpSpPr>
            <p:cNvPr id="52" name="Group 51">
              <a:extLst>
                <a:ext uri="{FF2B5EF4-FFF2-40B4-BE49-F238E27FC236}">
                  <a16:creationId xmlns:a16="http://schemas.microsoft.com/office/drawing/2014/main" id="{08B8E64E-4409-476F-AE10-4350E6F7CEFF}"/>
                </a:ext>
              </a:extLst>
            </p:cNvPr>
            <p:cNvGrpSpPr/>
            <p:nvPr/>
          </p:nvGrpSpPr>
          <p:grpSpPr>
            <a:xfrm>
              <a:off x="2885072" y="3503020"/>
              <a:ext cx="1617832" cy="468633"/>
              <a:chOff x="3063520" y="376431"/>
              <a:chExt cx="1617832" cy="468633"/>
            </a:xfrm>
            <a:scene3d>
              <a:camera prst="orthographicFront"/>
              <a:lightRig rig="flat" dir="t"/>
            </a:scene3d>
          </p:grpSpPr>
          <p:sp>
            <p:nvSpPr>
              <p:cNvPr id="143" name="Rectangle 142">
                <a:extLst>
                  <a:ext uri="{FF2B5EF4-FFF2-40B4-BE49-F238E27FC236}">
                    <a16:creationId xmlns:a16="http://schemas.microsoft.com/office/drawing/2014/main" id="{B24FFD03-618E-4B4F-B499-200604C16E38}"/>
                  </a:ext>
                </a:extLst>
              </p:cNvPr>
              <p:cNvSpPr/>
              <p:nvPr/>
            </p:nvSpPr>
            <p:spPr>
              <a:xfrm>
                <a:off x="3063520" y="376431"/>
                <a:ext cx="1617832" cy="468633"/>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4" name="TextBox 143">
                <a:extLst>
                  <a:ext uri="{FF2B5EF4-FFF2-40B4-BE49-F238E27FC236}">
                    <a16:creationId xmlns:a16="http://schemas.microsoft.com/office/drawing/2014/main" id="{A920DB86-FE3E-46AF-AF7F-E7AEAED2FA16}"/>
                  </a:ext>
                </a:extLst>
              </p:cNvPr>
              <p:cNvSpPr txBox="1"/>
              <p:nvPr/>
            </p:nvSpPr>
            <p:spPr>
              <a:xfrm>
                <a:off x="3063520" y="376431"/>
                <a:ext cx="1617832" cy="4686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Materials</a:t>
                </a:r>
              </a:p>
            </p:txBody>
          </p:sp>
        </p:grpSp>
        <p:grpSp>
          <p:nvGrpSpPr>
            <p:cNvPr id="53" name="Group 52">
              <a:extLst>
                <a:ext uri="{FF2B5EF4-FFF2-40B4-BE49-F238E27FC236}">
                  <a16:creationId xmlns:a16="http://schemas.microsoft.com/office/drawing/2014/main" id="{4B6A9181-47C2-46FC-A715-91BA122A3D60}"/>
                </a:ext>
              </a:extLst>
            </p:cNvPr>
            <p:cNvGrpSpPr/>
            <p:nvPr/>
          </p:nvGrpSpPr>
          <p:grpSpPr>
            <a:xfrm>
              <a:off x="3262576" y="4042850"/>
              <a:ext cx="852455" cy="464869"/>
              <a:chOff x="3441024" y="916261"/>
              <a:chExt cx="852455" cy="464869"/>
            </a:xfrm>
            <a:scene3d>
              <a:camera prst="orthographicFront"/>
              <a:lightRig rig="flat" dir="t"/>
            </a:scene3d>
          </p:grpSpPr>
          <p:sp>
            <p:nvSpPr>
              <p:cNvPr id="141" name="Rectangle 140">
                <a:extLst>
                  <a:ext uri="{FF2B5EF4-FFF2-40B4-BE49-F238E27FC236}">
                    <a16:creationId xmlns:a16="http://schemas.microsoft.com/office/drawing/2014/main" id="{7D6EA390-076B-4E27-8C48-521F91E12587}"/>
                  </a:ext>
                </a:extLst>
              </p:cNvPr>
              <p:cNvSpPr/>
              <p:nvPr/>
            </p:nvSpPr>
            <p:spPr>
              <a:xfrm>
                <a:off x="3441024" y="916261"/>
                <a:ext cx="852455" cy="464869"/>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2" name="TextBox 141">
                <a:extLst>
                  <a:ext uri="{FF2B5EF4-FFF2-40B4-BE49-F238E27FC236}">
                    <a16:creationId xmlns:a16="http://schemas.microsoft.com/office/drawing/2014/main" id="{979E01F2-FF44-497A-9078-5846D55D5B8B}"/>
                  </a:ext>
                </a:extLst>
              </p:cNvPr>
              <p:cNvSpPr txBox="1"/>
              <p:nvPr/>
            </p:nvSpPr>
            <p:spPr>
              <a:xfrm>
                <a:off x="3441024" y="916261"/>
                <a:ext cx="852455" cy="4648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Concrete</a:t>
                </a:r>
              </a:p>
            </p:txBody>
          </p:sp>
        </p:grpSp>
        <p:grpSp>
          <p:nvGrpSpPr>
            <p:cNvPr id="54" name="Group 53">
              <a:extLst>
                <a:ext uri="{FF2B5EF4-FFF2-40B4-BE49-F238E27FC236}">
                  <a16:creationId xmlns:a16="http://schemas.microsoft.com/office/drawing/2014/main" id="{824EEBA9-9D9E-4EE8-A767-67CF05F70963}"/>
                </a:ext>
              </a:extLst>
            </p:cNvPr>
            <p:cNvGrpSpPr/>
            <p:nvPr/>
          </p:nvGrpSpPr>
          <p:grpSpPr>
            <a:xfrm>
              <a:off x="3289530" y="4620308"/>
              <a:ext cx="852455" cy="412123"/>
              <a:chOff x="3467978" y="1493719"/>
              <a:chExt cx="852455" cy="412123"/>
            </a:xfrm>
            <a:scene3d>
              <a:camera prst="orthographicFront"/>
              <a:lightRig rig="flat" dir="t"/>
            </a:scene3d>
          </p:grpSpPr>
          <p:sp>
            <p:nvSpPr>
              <p:cNvPr id="139" name="Rectangle 138">
                <a:extLst>
                  <a:ext uri="{FF2B5EF4-FFF2-40B4-BE49-F238E27FC236}">
                    <a16:creationId xmlns:a16="http://schemas.microsoft.com/office/drawing/2014/main" id="{8F24E2D4-B9CC-495C-88BC-3504380D0F55}"/>
                  </a:ext>
                </a:extLst>
              </p:cNvPr>
              <p:cNvSpPr/>
              <p:nvPr/>
            </p:nvSpPr>
            <p:spPr>
              <a:xfrm>
                <a:off x="3467978" y="1493719"/>
                <a:ext cx="852455" cy="412123"/>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40" name="TextBox 139">
                <a:extLst>
                  <a:ext uri="{FF2B5EF4-FFF2-40B4-BE49-F238E27FC236}">
                    <a16:creationId xmlns:a16="http://schemas.microsoft.com/office/drawing/2014/main" id="{3525C90B-41E0-4360-A1EF-AC54B87BD3B4}"/>
                  </a:ext>
                </a:extLst>
              </p:cNvPr>
              <p:cNvSpPr txBox="1"/>
              <p:nvPr/>
            </p:nvSpPr>
            <p:spPr>
              <a:xfrm>
                <a:off x="3467978" y="1493719"/>
                <a:ext cx="852455" cy="4121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Steel rods</a:t>
                </a:r>
              </a:p>
            </p:txBody>
          </p:sp>
        </p:grpSp>
        <p:grpSp>
          <p:nvGrpSpPr>
            <p:cNvPr id="55" name="Group 54">
              <a:extLst>
                <a:ext uri="{FF2B5EF4-FFF2-40B4-BE49-F238E27FC236}">
                  <a16:creationId xmlns:a16="http://schemas.microsoft.com/office/drawing/2014/main" id="{8A23637E-2087-4D19-8ED1-86C8512BCAEC}"/>
                </a:ext>
              </a:extLst>
            </p:cNvPr>
            <p:cNvGrpSpPr/>
            <p:nvPr/>
          </p:nvGrpSpPr>
          <p:grpSpPr>
            <a:xfrm>
              <a:off x="3272787" y="5143950"/>
              <a:ext cx="869198" cy="379457"/>
              <a:chOff x="3451235" y="2017361"/>
              <a:chExt cx="869198" cy="379457"/>
            </a:xfrm>
            <a:scene3d>
              <a:camera prst="orthographicFront"/>
              <a:lightRig rig="flat" dir="t"/>
            </a:scene3d>
          </p:grpSpPr>
          <p:sp>
            <p:nvSpPr>
              <p:cNvPr id="137" name="Rectangle 136">
                <a:extLst>
                  <a:ext uri="{FF2B5EF4-FFF2-40B4-BE49-F238E27FC236}">
                    <a16:creationId xmlns:a16="http://schemas.microsoft.com/office/drawing/2014/main" id="{7817BC8B-031D-4824-B3D0-721CF27775EB}"/>
                  </a:ext>
                </a:extLst>
              </p:cNvPr>
              <p:cNvSpPr/>
              <p:nvPr/>
            </p:nvSpPr>
            <p:spPr>
              <a:xfrm>
                <a:off x="3467978" y="2017361"/>
                <a:ext cx="852455" cy="379457"/>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38" name="TextBox 137">
                <a:extLst>
                  <a:ext uri="{FF2B5EF4-FFF2-40B4-BE49-F238E27FC236}">
                    <a16:creationId xmlns:a16="http://schemas.microsoft.com/office/drawing/2014/main" id="{9863FD76-8523-4D61-B5A5-2267A0ED3285}"/>
                  </a:ext>
                </a:extLst>
              </p:cNvPr>
              <p:cNvSpPr txBox="1"/>
              <p:nvPr/>
            </p:nvSpPr>
            <p:spPr>
              <a:xfrm>
                <a:off x="3451235" y="2017361"/>
                <a:ext cx="852455" cy="3794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Etc.</a:t>
                </a:r>
              </a:p>
            </p:txBody>
          </p:sp>
        </p:grpSp>
        <p:sp>
          <p:nvSpPr>
            <p:cNvPr id="133" name="Rectangle 132">
              <a:extLst>
                <a:ext uri="{FF2B5EF4-FFF2-40B4-BE49-F238E27FC236}">
                  <a16:creationId xmlns:a16="http://schemas.microsoft.com/office/drawing/2014/main" id="{06BE9AB5-0AC2-4391-9587-1E0549974025}"/>
                </a:ext>
              </a:extLst>
            </p:cNvPr>
            <p:cNvSpPr/>
            <p:nvPr/>
          </p:nvSpPr>
          <p:spPr>
            <a:xfrm>
              <a:off x="1546294" y="6016384"/>
              <a:ext cx="852455" cy="426227"/>
            </a:xfrm>
            <a:prstGeom prst="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txBody>
            <a:bodyPr/>
            <a:lstStyle/>
            <a:p>
              <a:r>
                <a:rPr lang="en-GB" sz="1600" b="1" dirty="0">
                  <a:solidFill>
                    <a:srgbClr val="FFFFFF"/>
                  </a:solidFill>
                  <a:latin typeface="Arial Narrow" pitchFamily="34" charset="0"/>
                </a:rPr>
                <a:t>Etc.</a:t>
              </a:r>
            </a:p>
          </p:txBody>
        </p:sp>
        <p:grpSp>
          <p:nvGrpSpPr>
            <p:cNvPr id="59" name="Group 58">
              <a:extLst>
                <a:ext uri="{FF2B5EF4-FFF2-40B4-BE49-F238E27FC236}">
                  <a16:creationId xmlns:a16="http://schemas.microsoft.com/office/drawing/2014/main" id="{9691C7A5-4E99-45FD-A8F0-A211893CED8A}"/>
                </a:ext>
              </a:extLst>
            </p:cNvPr>
            <p:cNvGrpSpPr/>
            <p:nvPr/>
          </p:nvGrpSpPr>
          <p:grpSpPr>
            <a:xfrm>
              <a:off x="4703027" y="3503148"/>
              <a:ext cx="1571936" cy="383950"/>
              <a:chOff x="4881475" y="376559"/>
              <a:chExt cx="1571936" cy="383950"/>
            </a:xfrm>
            <a:scene3d>
              <a:camera prst="orthographicFront"/>
              <a:lightRig rig="flat" dir="t"/>
            </a:scene3d>
          </p:grpSpPr>
          <p:sp>
            <p:nvSpPr>
              <p:cNvPr id="129" name="Rectangle 128">
                <a:extLst>
                  <a:ext uri="{FF2B5EF4-FFF2-40B4-BE49-F238E27FC236}">
                    <a16:creationId xmlns:a16="http://schemas.microsoft.com/office/drawing/2014/main" id="{CDA41BE4-F7FC-47CB-9AB0-98479F2B1CF6}"/>
                  </a:ext>
                </a:extLst>
              </p:cNvPr>
              <p:cNvSpPr/>
              <p:nvPr/>
            </p:nvSpPr>
            <p:spPr>
              <a:xfrm>
                <a:off x="4881475" y="376559"/>
                <a:ext cx="1571936" cy="38395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30" name="TextBox 129">
                <a:extLst>
                  <a:ext uri="{FF2B5EF4-FFF2-40B4-BE49-F238E27FC236}">
                    <a16:creationId xmlns:a16="http://schemas.microsoft.com/office/drawing/2014/main" id="{DE6FF343-C4A1-4C47-83E7-7DC9D9EE4785}"/>
                  </a:ext>
                </a:extLst>
              </p:cNvPr>
              <p:cNvSpPr txBox="1"/>
              <p:nvPr/>
            </p:nvSpPr>
            <p:spPr>
              <a:xfrm>
                <a:off x="4881475" y="376559"/>
                <a:ext cx="1571936" cy="3839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Equipment</a:t>
                </a:r>
              </a:p>
            </p:txBody>
          </p:sp>
        </p:grpSp>
        <p:grpSp>
          <p:nvGrpSpPr>
            <p:cNvPr id="60" name="Group 59">
              <a:extLst>
                <a:ext uri="{FF2B5EF4-FFF2-40B4-BE49-F238E27FC236}">
                  <a16:creationId xmlns:a16="http://schemas.microsoft.com/office/drawing/2014/main" id="{FF008603-21B4-42C9-A8C0-14696E223726}"/>
                </a:ext>
              </a:extLst>
            </p:cNvPr>
            <p:cNvGrpSpPr/>
            <p:nvPr/>
          </p:nvGrpSpPr>
          <p:grpSpPr>
            <a:xfrm>
              <a:off x="5096011" y="3958295"/>
              <a:ext cx="852455" cy="525444"/>
              <a:chOff x="5274459" y="831706"/>
              <a:chExt cx="852455" cy="525444"/>
            </a:xfrm>
            <a:scene3d>
              <a:camera prst="orthographicFront"/>
              <a:lightRig rig="flat" dir="t"/>
            </a:scene3d>
          </p:grpSpPr>
          <p:sp>
            <p:nvSpPr>
              <p:cNvPr id="127" name="Rectangle 126">
                <a:extLst>
                  <a:ext uri="{FF2B5EF4-FFF2-40B4-BE49-F238E27FC236}">
                    <a16:creationId xmlns:a16="http://schemas.microsoft.com/office/drawing/2014/main" id="{9DCDE6D4-0B8C-4AA8-9966-3BBBE038AECD}"/>
                  </a:ext>
                </a:extLst>
              </p:cNvPr>
              <p:cNvSpPr/>
              <p:nvPr/>
            </p:nvSpPr>
            <p:spPr>
              <a:xfrm>
                <a:off x="5274459" y="831706"/>
                <a:ext cx="852455" cy="525444"/>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28" name="TextBox 127">
                <a:extLst>
                  <a:ext uri="{FF2B5EF4-FFF2-40B4-BE49-F238E27FC236}">
                    <a16:creationId xmlns:a16="http://schemas.microsoft.com/office/drawing/2014/main" id="{4EDBFB07-3FA0-4D8D-B361-88DA195E5C54}"/>
                  </a:ext>
                </a:extLst>
              </p:cNvPr>
              <p:cNvSpPr txBox="1"/>
              <p:nvPr/>
            </p:nvSpPr>
            <p:spPr>
              <a:xfrm>
                <a:off x="5274459" y="831706"/>
                <a:ext cx="852455" cy="5254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Server</a:t>
                </a:r>
              </a:p>
            </p:txBody>
          </p:sp>
        </p:grpSp>
        <p:grpSp>
          <p:nvGrpSpPr>
            <p:cNvPr id="61" name="Group 60">
              <a:extLst>
                <a:ext uri="{FF2B5EF4-FFF2-40B4-BE49-F238E27FC236}">
                  <a16:creationId xmlns:a16="http://schemas.microsoft.com/office/drawing/2014/main" id="{E2C514C9-E157-4E40-B3A5-C62333EF6451}"/>
                </a:ext>
              </a:extLst>
            </p:cNvPr>
            <p:cNvGrpSpPr/>
            <p:nvPr/>
          </p:nvGrpSpPr>
          <p:grpSpPr>
            <a:xfrm>
              <a:off x="5096011" y="4589777"/>
              <a:ext cx="852455" cy="394392"/>
              <a:chOff x="5274459" y="1463188"/>
              <a:chExt cx="852455" cy="394392"/>
            </a:xfrm>
            <a:scene3d>
              <a:camera prst="orthographicFront"/>
              <a:lightRig rig="flat" dir="t"/>
            </a:scene3d>
          </p:grpSpPr>
          <p:sp>
            <p:nvSpPr>
              <p:cNvPr id="125" name="Rectangle 124">
                <a:extLst>
                  <a:ext uri="{FF2B5EF4-FFF2-40B4-BE49-F238E27FC236}">
                    <a16:creationId xmlns:a16="http://schemas.microsoft.com/office/drawing/2014/main" id="{29221EB5-2E29-463A-BD8E-B659A98DD285}"/>
                  </a:ext>
                </a:extLst>
              </p:cNvPr>
              <p:cNvSpPr/>
              <p:nvPr/>
            </p:nvSpPr>
            <p:spPr>
              <a:xfrm>
                <a:off x="5274459" y="1463188"/>
                <a:ext cx="852455" cy="394392"/>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26" name="TextBox 125">
                <a:extLst>
                  <a:ext uri="{FF2B5EF4-FFF2-40B4-BE49-F238E27FC236}">
                    <a16:creationId xmlns:a16="http://schemas.microsoft.com/office/drawing/2014/main" id="{2EF03238-D2A9-4A9A-AE42-D23770A8A333}"/>
                  </a:ext>
                </a:extLst>
              </p:cNvPr>
              <p:cNvSpPr txBox="1"/>
              <p:nvPr/>
            </p:nvSpPr>
            <p:spPr>
              <a:xfrm>
                <a:off x="5274459" y="1463188"/>
                <a:ext cx="852455" cy="3943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Machinery</a:t>
                </a:r>
              </a:p>
            </p:txBody>
          </p:sp>
        </p:grpSp>
        <p:grpSp>
          <p:nvGrpSpPr>
            <p:cNvPr id="62" name="Group 61">
              <a:extLst>
                <a:ext uri="{FF2B5EF4-FFF2-40B4-BE49-F238E27FC236}">
                  <a16:creationId xmlns:a16="http://schemas.microsoft.com/office/drawing/2014/main" id="{D04BA006-574E-4A2E-BB22-A8E3F0DDDAE8}"/>
                </a:ext>
              </a:extLst>
            </p:cNvPr>
            <p:cNvGrpSpPr/>
            <p:nvPr/>
          </p:nvGrpSpPr>
          <p:grpSpPr>
            <a:xfrm>
              <a:off x="5096011" y="5066815"/>
              <a:ext cx="852455" cy="426227"/>
              <a:chOff x="5274459" y="1940226"/>
              <a:chExt cx="852455" cy="426227"/>
            </a:xfrm>
            <a:scene3d>
              <a:camera prst="orthographicFront"/>
              <a:lightRig rig="flat" dir="t"/>
            </a:scene3d>
          </p:grpSpPr>
          <p:sp>
            <p:nvSpPr>
              <p:cNvPr id="123" name="Rectangle 122">
                <a:extLst>
                  <a:ext uri="{FF2B5EF4-FFF2-40B4-BE49-F238E27FC236}">
                    <a16:creationId xmlns:a16="http://schemas.microsoft.com/office/drawing/2014/main" id="{2CB6706C-D702-4396-9BFD-6B2D0BCADEA7}"/>
                  </a:ext>
                </a:extLst>
              </p:cNvPr>
              <p:cNvSpPr/>
              <p:nvPr/>
            </p:nvSpPr>
            <p:spPr>
              <a:xfrm>
                <a:off x="5274459" y="1940226"/>
                <a:ext cx="852455" cy="426227"/>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24" name="TextBox 123">
                <a:extLst>
                  <a:ext uri="{FF2B5EF4-FFF2-40B4-BE49-F238E27FC236}">
                    <a16:creationId xmlns:a16="http://schemas.microsoft.com/office/drawing/2014/main" id="{CFD58B67-6EE3-4365-A053-BBFB26B2CB56}"/>
                  </a:ext>
                </a:extLst>
              </p:cNvPr>
              <p:cNvSpPr txBox="1"/>
              <p:nvPr/>
            </p:nvSpPr>
            <p:spPr>
              <a:xfrm>
                <a:off x="5274459" y="1940226"/>
                <a:ext cx="852455" cy="426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Etc.</a:t>
                </a:r>
              </a:p>
            </p:txBody>
          </p:sp>
        </p:grpSp>
        <p:grpSp>
          <p:nvGrpSpPr>
            <p:cNvPr id="66" name="Group 65">
              <a:extLst>
                <a:ext uri="{FF2B5EF4-FFF2-40B4-BE49-F238E27FC236}">
                  <a16:creationId xmlns:a16="http://schemas.microsoft.com/office/drawing/2014/main" id="{B19E4F74-931E-406A-814C-29DCC55FB6C2}"/>
                </a:ext>
              </a:extLst>
            </p:cNvPr>
            <p:cNvGrpSpPr/>
            <p:nvPr/>
          </p:nvGrpSpPr>
          <p:grpSpPr>
            <a:xfrm>
              <a:off x="6580620" y="3503148"/>
              <a:ext cx="852455" cy="426227"/>
              <a:chOff x="6759068" y="376559"/>
              <a:chExt cx="852455" cy="426227"/>
            </a:xfrm>
            <a:scene3d>
              <a:camera prst="orthographicFront"/>
              <a:lightRig rig="flat" dir="t"/>
            </a:scene3d>
          </p:grpSpPr>
          <p:sp>
            <p:nvSpPr>
              <p:cNvPr id="115" name="Rectangle 114">
                <a:extLst>
                  <a:ext uri="{FF2B5EF4-FFF2-40B4-BE49-F238E27FC236}">
                    <a16:creationId xmlns:a16="http://schemas.microsoft.com/office/drawing/2014/main" id="{3851D5A7-9034-49B5-A40A-00960762FB8C}"/>
                  </a:ext>
                </a:extLst>
              </p:cNvPr>
              <p:cNvSpPr/>
              <p:nvPr/>
            </p:nvSpPr>
            <p:spPr>
              <a:xfrm>
                <a:off x="6759068" y="376559"/>
                <a:ext cx="852455" cy="426227"/>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16" name="TextBox 115">
                <a:extLst>
                  <a:ext uri="{FF2B5EF4-FFF2-40B4-BE49-F238E27FC236}">
                    <a16:creationId xmlns:a16="http://schemas.microsoft.com/office/drawing/2014/main" id="{2E036CE5-BB93-462C-9D84-4FAAF5809BBE}"/>
                  </a:ext>
                </a:extLst>
              </p:cNvPr>
              <p:cNvSpPr txBox="1"/>
              <p:nvPr/>
            </p:nvSpPr>
            <p:spPr>
              <a:xfrm>
                <a:off x="6759068" y="376559"/>
                <a:ext cx="852455" cy="4262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dirty="0">
                    <a:solidFill>
                      <a:srgbClr val="FFFFFF"/>
                    </a:solidFill>
                    <a:latin typeface="Arial Narrow" pitchFamily="34" charset="0"/>
                  </a:rPr>
                  <a:t>Cash</a:t>
                </a:r>
                <a:endParaRPr lang="en-GB" sz="1600" b="1" kern="1200" dirty="0">
                  <a:solidFill>
                    <a:srgbClr val="FFFFFF"/>
                  </a:solidFill>
                  <a:latin typeface="Arial Narrow" pitchFamily="34" charset="0"/>
                </a:endParaRPr>
              </a:p>
            </p:txBody>
          </p:sp>
        </p:grpSp>
        <p:grpSp>
          <p:nvGrpSpPr>
            <p:cNvPr id="67" name="Group 66">
              <a:extLst>
                <a:ext uri="{FF2B5EF4-FFF2-40B4-BE49-F238E27FC236}">
                  <a16:creationId xmlns:a16="http://schemas.microsoft.com/office/drawing/2014/main" id="{A6109AB4-C670-45AD-B199-9B53C05082E0}"/>
                </a:ext>
              </a:extLst>
            </p:cNvPr>
            <p:cNvGrpSpPr/>
            <p:nvPr/>
          </p:nvGrpSpPr>
          <p:grpSpPr>
            <a:xfrm>
              <a:off x="6793733" y="4000573"/>
              <a:ext cx="1331501" cy="670038"/>
              <a:chOff x="6972182" y="873984"/>
              <a:chExt cx="1015180" cy="670038"/>
            </a:xfrm>
            <a:scene3d>
              <a:camera prst="orthographicFront"/>
              <a:lightRig rig="flat" dir="t"/>
            </a:scene3d>
          </p:grpSpPr>
          <p:sp>
            <p:nvSpPr>
              <p:cNvPr id="113" name="Rectangle 112">
                <a:extLst>
                  <a:ext uri="{FF2B5EF4-FFF2-40B4-BE49-F238E27FC236}">
                    <a16:creationId xmlns:a16="http://schemas.microsoft.com/office/drawing/2014/main" id="{A66B7DA5-692D-47B6-A7C0-14ACBFCDEE79}"/>
                  </a:ext>
                </a:extLst>
              </p:cNvPr>
              <p:cNvSpPr/>
              <p:nvPr/>
            </p:nvSpPr>
            <p:spPr>
              <a:xfrm>
                <a:off x="6972182" y="873984"/>
                <a:ext cx="1015180" cy="67003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14" name="TextBox 113">
                <a:extLst>
                  <a:ext uri="{FF2B5EF4-FFF2-40B4-BE49-F238E27FC236}">
                    <a16:creationId xmlns:a16="http://schemas.microsoft.com/office/drawing/2014/main" id="{02E3BF83-CD90-464B-995F-4CB648CABBEB}"/>
                  </a:ext>
                </a:extLst>
              </p:cNvPr>
              <p:cNvSpPr txBox="1"/>
              <p:nvPr/>
            </p:nvSpPr>
            <p:spPr>
              <a:xfrm>
                <a:off x="6972182" y="873984"/>
                <a:ext cx="1015180" cy="67003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Consultant fee</a:t>
                </a:r>
              </a:p>
            </p:txBody>
          </p:sp>
        </p:grpSp>
        <p:grpSp>
          <p:nvGrpSpPr>
            <p:cNvPr id="68" name="Group 67">
              <a:extLst>
                <a:ext uri="{FF2B5EF4-FFF2-40B4-BE49-F238E27FC236}">
                  <a16:creationId xmlns:a16="http://schemas.microsoft.com/office/drawing/2014/main" id="{8B4768FA-E674-48EF-9302-1E7943B455EA}"/>
                </a:ext>
              </a:extLst>
            </p:cNvPr>
            <p:cNvGrpSpPr/>
            <p:nvPr/>
          </p:nvGrpSpPr>
          <p:grpSpPr>
            <a:xfrm>
              <a:off x="6793733" y="4801641"/>
              <a:ext cx="1358455" cy="584003"/>
              <a:chOff x="6972182" y="1675053"/>
              <a:chExt cx="852455" cy="347558"/>
            </a:xfrm>
            <a:scene3d>
              <a:camera prst="orthographicFront"/>
              <a:lightRig rig="flat" dir="t"/>
            </a:scene3d>
          </p:grpSpPr>
          <p:sp>
            <p:nvSpPr>
              <p:cNvPr id="111" name="Rectangle 110">
                <a:extLst>
                  <a:ext uri="{FF2B5EF4-FFF2-40B4-BE49-F238E27FC236}">
                    <a16:creationId xmlns:a16="http://schemas.microsoft.com/office/drawing/2014/main" id="{30CA14CC-99C8-4205-8579-616B951520AE}"/>
                  </a:ext>
                </a:extLst>
              </p:cNvPr>
              <p:cNvSpPr/>
              <p:nvPr/>
            </p:nvSpPr>
            <p:spPr>
              <a:xfrm>
                <a:off x="6972182" y="1675053"/>
                <a:ext cx="852455" cy="347558"/>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12" name="TextBox 111">
                <a:extLst>
                  <a:ext uri="{FF2B5EF4-FFF2-40B4-BE49-F238E27FC236}">
                    <a16:creationId xmlns:a16="http://schemas.microsoft.com/office/drawing/2014/main" id="{6CDEACBA-CD2F-48E2-BCFD-D6EF4EB77D15}"/>
                  </a:ext>
                </a:extLst>
              </p:cNvPr>
              <p:cNvSpPr txBox="1"/>
              <p:nvPr/>
            </p:nvSpPr>
            <p:spPr>
              <a:xfrm>
                <a:off x="6972182" y="1675053"/>
                <a:ext cx="852455" cy="3475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Subcontractor</a:t>
                </a:r>
              </a:p>
              <a:p>
                <a:pPr marL="0" lvl="0" indent="0" algn="ctr" defTabSz="711200">
                  <a:lnSpc>
                    <a:spcPct val="90000"/>
                  </a:lnSpc>
                  <a:spcBef>
                    <a:spcPct val="0"/>
                  </a:spcBef>
                  <a:spcAft>
                    <a:spcPct val="35000"/>
                  </a:spcAft>
                  <a:buNone/>
                </a:pPr>
                <a:r>
                  <a:rPr lang="en-GB" sz="1600" b="1" dirty="0">
                    <a:solidFill>
                      <a:srgbClr val="FFFFFF"/>
                    </a:solidFill>
                    <a:latin typeface="Arial Narrow" pitchFamily="34" charset="0"/>
                  </a:rPr>
                  <a:t>fee</a:t>
                </a:r>
                <a:endParaRPr lang="en-GB" sz="1600" b="1" kern="1200" dirty="0">
                  <a:solidFill>
                    <a:srgbClr val="FFFFFF"/>
                  </a:solidFill>
                  <a:latin typeface="Arial Narrow" pitchFamily="34" charset="0"/>
                </a:endParaRPr>
              </a:p>
            </p:txBody>
          </p:sp>
        </p:grpSp>
        <p:grpSp>
          <p:nvGrpSpPr>
            <p:cNvPr id="69" name="Group 68">
              <a:extLst>
                <a:ext uri="{FF2B5EF4-FFF2-40B4-BE49-F238E27FC236}">
                  <a16:creationId xmlns:a16="http://schemas.microsoft.com/office/drawing/2014/main" id="{4A227969-6A87-400D-A234-D3DEAB6F4E5B}"/>
                </a:ext>
              </a:extLst>
            </p:cNvPr>
            <p:cNvGrpSpPr/>
            <p:nvPr/>
          </p:nvGrpSpPr>
          <p:grpSpPr>
            <a:xfrm>
              <a:off x="6807765" y="5586964"/>
              <a:ext cx="1358455" cy="555600"/>
              <a:chOff x="6989606" y="2133602"/>
              <a:chExt cx="852455" cy="555600"/>
            </a:xfrm>
            <a:scene3d>
              <a:camera prst="orthographicFront"/>
              <a:lightRig rig="flat" dir="t"/>
            </a:scene3d>
          </p:grpSpPr>
          <p:sp>
            <p:nvSpPr>
              <p:cNvPr id="109" name="Rectangle 108">
                <a:extLst>
                  <a:ext uri="{FF2B5EF4-FFF2-40B4-BE49-F238E27FC236}">
                    <a16:creationId xmlns:a16="http://schemas.microsoft.com/office/drawing/2014/main" id="{CE6A7340-A076-484E-9BC9-22A7654285A1}"/>
                  </a:ext>
                </a:extLst>
              </p:cNvPr>
              <p:cNvSpPr/>
              <p:nvPr/>
            </p:nvSpPr>
            <p:spPr>
              <a:xfrm>
                <a:off x="6989606" y="2133602"/>
                <a:ext cx="852455" cy="55560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10" name="TextBox 109">
                <a:extLst>
                  <a:ext uri="{FF2B5EF4-FFF2-40B4-BE49-F238E27FC236}">
                    <a16:creationId xmlns:a16="http://schemas.microsoft.com/office/drawing/2014/main" id="{51107EF2-FCA7-45C7-A25B-39231B3A3979}"/>
                  </a:ext>
                </a:extLst>
              </p:cNvPr>
              <p:cNvSpPr txBox="1"/>
              <p:nvPr/>
            </p:nvSpPr>
            <p:spPr>
              <a:xfrm>
                <a:off x="6989606" y="2133602"/>
                <a:ext cx="852455" cy="5556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Miscellaneous</a:t>
                </a:r>
              </a:p>
            </p:txBody>
          </p:sp>
        </p:grpSp>
        <p:grpSp>
          <p:nvGrpSpPr>
            <p:cNvPr id="155" name="Group 154">
              <a:extLst>
                <a:ext uri="{FF2B5EF4-FFF2-40B4-BE49-F238E27FC236}">
                  <a16:creationId xmlns:a16="http://schemas.microsoft.com/office/drawing/2014/main" id="{DDDB9FA1-2483-4437-88D0-A93DDEAB310F}"/>
                </a:ext>
              </a:extLst>
            </p:cNvPr>
            <p:cNvGrpSpPr/>
            <p:nvPr/>
          </p:nvGrpSpPr>
          <p:grpSpPr>
            <a:xfrm>
              <a:off x="6813088" y="6244871"/>
              <a:ext cx="1353132" cy="379457"/>
              <a:chOff x="3467978" y="2017361"/>
              <a:chExt cx="852455" cy="379457"/>
            </a:xfrm>
            <a:scene3d>
              <a:camera prst="orthographicFront"/>
              <a:lightRig rig="flat" dir="t"/>
            </a:scene3d>
          </p:grpSpPr>
          <p:sp>
            <p:nvSpPr>
              <p:cNvPr id="156" name="Rectangle 155">
                <a:extLst>
                  <a:ext uri="{FF2B5EF4-FFF2-40B4-BE49-F238E27FC236}">
                    <a16:creationId xmlns:a16="http://schemas.microsoft.com/office/drawing/2014/main" id="{5A7CB035-AEE2-4A93-B2EA-241B6FC17FD2}"/>
                  </a:ext>
                </a:extLst>
              </p:cNvPr>
              <p:cNvSpPr/>
              <p:nvPr/>
            </p:nvSpPr>
            <p:spPr>
              <a:xfrm>
                <a:off x="3467978" y="2017361"/>
                <a:ext cx="852455" cy="379457"/>
              </a:xfrm>
              <a:prstGeom prst="rect">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57" name="TextBox 156">
                <a:extLst>
                  <a:ext uri="{FF2B5EF4-FFF2-40B4-BE49-F238E27FC236}">
                    <a16:creationId xmlns:a16="http://schemas.microsoft.com/office/drawing/2014/main" id="{87BDEB01-FF37-485F-B46A-0FDC6A6534A7}"/>
                  </a:ext>
                </a:extLst>
              </p:cNvPr>
              <p:cNvSpPr txBox="1"/>
              <p:nvPr/>
            </p:nvSpPr>
            <p:spPr>
              <a:xfrm>
                <a:off x="3467978" y="2017361"/>
                <a:ext cx="852455" cy="3794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FFFFFF"/>
                    </a:solidFill>
                    <a:latin typeface="Arial Narrow" pitchFamily="34" charset="0"/>
                  </a:rPr>
                  <a:t>Etc.</a:t>
                </a:r>
              </a:p>
            </p:txBody>
          </p:sp>
        </p:grpSp>
        <p:sp>
          <p:nvSpPr>
            <p:cNvPr id="158" name="Straight Connector 16">
              <a:extLst>
                <a:ext uri="{FF2B5EF4-FFF2-40B4-BE49-F238E27FC236}">
                  <a16:creationId xmlns:a16="http://schemas.microsoft.com/office/drawing/2014/main" id="{23C495F1-C598-425D-AC09-F661D27B00CD}"/>
                </a:ext>
              </a:extLst>
            </p:cNvPr>
            <p:cNvSpPr/>
            <p:nvPr/>
          </p:nvSpPr>
          <p:spPr>
            <a:xfrm>
              <a:off x="6671936" y="4846684"/>
              <a:ext cx="145292" cy="1913595"/>
            </a:xfrm>
            <a:custGeom>
              <a:avLst/>
              <a:gdLst/>
              <a:ahLst/>
              <a:cxnLst/>
              <a:rect l="0" t="0" r="0" b="0"/>
              <a:pathLst>
                <a:path>
                  <a:moveTo>
                    <a:pt x="0" y="0"/>
                  </a:moveTo>
                  <a:lnTo>
                    <a:pt x="0" y="1608615"/>
                  </a:lnTo>
                  <a:lnTo>
                    <a:pt x="145292" y="1608615"/>
                  </a:lnTo>
                </a:path>
              </a:pathLst>
            </a:cu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cxnSp>
          <p:nvCxnSpPr>
            <p:cNvPr id="5" name="Connector: Elbow 4">
              <a:extLst>
                <a:ext uri="{FF2B5EF4-FFF2-40B4-BE49-F238E27FC236}">
                  <a16:creationId xmlns:a16="http://schemas.microsoft.com/office/drawing/2014/main" id="{3701BB5D-EA55-4BEB-A3A5-29567EA6B0D8}"/>
                </a:ext>
              </a:extLst>
            </p:cNvPr>
            <p:cNvCxnSpPr>
              <a:stCxn id="154" idx="2"/>
              <a:endCxn id="152" idx="0"/>
            </p:cNvCxnSpPr>
            <p:nvPr/>
          </p:nvCxnSpPr>
          <p:spPr>
            <a:xfrm rot="5400000">
              <a:off x="2968249" y="1982591"/>
              <a:ext cx="282802" cy="2758056"/>
            </a:xfrm>
            <a:prstGeom prst="bentConnector3">
              <a:avLst/>
            </a:pr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cxnSp>
        <p:cxnSp>
          <p:nvCxnSpPr>
            <p:cNvPr id="159" name="Connector: Elbow 158">
              <a:extLst>
                <a:ext uri="{FF2B5EF4-FFF2-40B4-BE49-F238E27FC236}">
                  <a16:creationId xmlns:a16="http://schemas.microsoft.com/office/drawing/2014/main" id="{BC3C5394-C4E8-450E-8BA0-EA5ADE8D7AA1}"/>
                </a:ext>
              </a:extLst>
            </p:cNvPr>
            <p:cNvCxnSpPr>
              <a:cxnSpLocks/>
              <a:stCxn id="153" idx="2"/>
              <a:endCxn id="144" idx="0"/>
            </p:cNvCxnSpPr>
            <p:nvPr/>
          </p:nvCxnSpPr>
          <p:spPr>
            <a:xfrm rot="5400000">
              <a:off x="3949932" y="2964274"/>
              <a:ext cx="282802" cy="794690"/>
            </a:xfrm>
            <a:prstGeom prst="bentConnector3">
              <a:avLst>
                <a:gd name="adj1" fmla="val 50000"/>
              </a:avLst>
            </a:pr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cxnSp>
        <p:cxnSp>
          <p:nvCxnSpPr>
            <p:cNvPr id="160" name="Connector: Elbow 159">
              <a:extLst>
                <a:ext uri="{FF2B5EF4-FFF2-40B4-BE49-F238E27FC236}">
                  <a16:creationId xmlns:a16="http://schemas.microsoft.com/office/drawing/2014/main" id="{74DDC507-2BBE-43A8-AD31-F92940F74031}"/>
                </a:ext>
              </a:extLst>
            </p:cNvPr>
            <p:cNvCxnSpPr>
              <a:cxnSpLocks/>
              <a:stCxn id="154" idx="2"/>
              <a:endCxn id="130" idx="0"/>
            </p:cNvCxnSpPr>
            <p:nvPr/>
          </p:nvCxnSpPr>
          <p:spPr>
            <a:xfrm rot="16200000" flipH="1">
              <a:off x="4847371" y="2861524"/>
              <a:ext cx="282930" cy="1000317"/>
            </a:xfrm>
            <a:prstGeom prst="bentConnector3">
              <a:avLst>
                <a:gd name="adj1" fmla="val 50000"/>
              </a:avLst>
            </a:pr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cxnSp>
        <p:cxnSp>
          <p:nvCxnSpPr>
            <p:cNvPr id="163" name="Connector: Elbow 162">
              <a:extLst>
                <a:ext uri="{FF2B5EF4-FFF2-40B4-BE49-F238E27FC236}">
                  <a16:creationId xmlns:a16="http://schemas.microsoft.com/office/drawing/2014/main" id="{79734882-64F4-425B-92C9-E605AC2DF2F7}"/>
                </a:ext>
              </a:extLst>
            </p:cNvPr>
            <p:cNvCxnSpPr>
              <a:cxnSpLocks/>
              <a:stCxn id="153" idx="2"/>
              <a:endCxn id="115" idx="0"/>
            </p:cNvCxnSpPr>
            <p:nvPr/>
          </p:nvCxnSpPr>
          <p:spPr>
            <a:xfrm rot="16200000" flipH="1">
              <a:off x="5606298" y="2102598"/>
              <a:ext cx="282930" cy="2518170"/>
            </a:xfrm>
            <a:prstGeom prst="bentConnector3">
              <a:avLst>
                <a:gd name="adj1" fmla="val 50000"/>
              </a:avLst>
            </a:prstGeom>
            <a:noFill/>
            <a:scene3d>
              <a:camera prst="orthographicFront"/>
              <a:lightRig rig="flat" dir="t"/>
            </a:scene3d>
            <a:sp3d prstMaterial="matte"/>
          </p:spPr>
          <p:style>
            <a:lnRef idx="2">
              <a:schemeClr val="accent4">
                <a:shade val="80000"/>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cxnSp>
      </p:grpSp>
    </p:spTree>
    <p:extLst>
      <p:ext uri="{BB962C8B-B14F-4D97-AF65-F5344CB8AC3E}">
        <p14:creationId xmlns:p14="http://schemas.microsoft.com/office/powerpoint/2010/main" val="172282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1844675" y="61913"/>
            <a:ext cx="6633781" cy="1325562"/>
          </a:xfrm>
          <a:noFill/>
        </p:spPr>
        <p:txBody>
          <a:bodyPr vert="horz" lIns="36000" tIns="72000" rIns="36000" bIns="0" rtlCol="0" anchor="t">
            <a:normAutofit/>
          </a:bodyPr>
          <a:lstStyle/>
          <a:p>
            <a:r>
              <a:rPr lang="en-US" altLang="en-US" dirty="0"/>
              <a:t>Resources – key questions to ask?</a:t>
            </a:r>
          </a:p>
        </p:txBody>
      </p:sp>
      <p:sp>
        <p:nvSpPr>
          <p:cNvPr id="9218" name="Rectangle 2"/>
          <p:cNvSpPr>
            <a:spLocks noGrp="1" noChangeArrowheads="1"/>
          </p:cNvSpPr>
          <p:nvPr>
            <p:ph idx="1"/>
          </p:nvPr>
        </p:nvSpPr>
        <p:spPr>
          <a:xfrm>
            <a:off x="838200" y="1825625"/>
            <a:ext cx="10515600" cy="4351338"/>
          </a:xfrm>
        </p:spPr>
        <p:txBody>
          <a:bodyPr vert="horz" lIns="90488" tIns="44450" rIns="90488" bIns="44450" rtlCol="0">
            <a:normAutofit/>
          </a:bodyPr>
          <a:lstStyle/>
          <a:p>
            <a:r>
              <a:rPr lang="en-US" dirty="0"/>
              <a:t>Is the cost of each resource time-based or fixed? </a:t>
            </a:r>
          </a:p>
          <a:p>
            <a:r>
              <a:rPr lang="en-US" dirty="0"/>
              <a:t>How easy is to determine the cost accurately?</a:t>
            </a:r>
          </a:p>
          <a:p>
            <a:r>
              <a:rPr lang="en-US" dirty="0"/>
              <a:t>Has every project resource requirement been identified and quantified? Nothing missed?</a:t>
            </a:r>
          </a:p>
          <a:p>
            <a:r>
              <a:rPr lang="en-US" dirty="0"/>
              <a:t>Are the projected costs firm quotations or just estimated costs that may change?</a:t>
            </a:r>
          </a:p>
          <a:p>
            <a:r>
              <a:rPr lang="en-US" dirty="0"/>
              <a:t>Is there a need for contingency?</a:t>
            </a:r>
          </a:p>
          <a:p>
            <a:r>
              <a:rPr lang="en-US" dirty="0"/>
              <a:t>Have we made allowance for risks?</a:t>
            </a:r>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E24A3-B7CA-4763-85C9-E2825C48ED72}"/>
              </a:ext>
            </a:extLst>
          </p:cNvPr>
          <p:cNvSpPr>
            <a:spLocks noGrp="1"/>
          </p:cNvSpPr>
          <p:nvPr>
            <p:ph type="title"/>
          </p:nvPr>
        </p:nvSpPr>
        <p:spPr>
          <a:xfrm>
            <a:off x="1844298" y="61306"/>
            <a:ext cx="8982559" cy="1325563"/>
          </a:xfrm>
        </p:spPr>
        <p:txBody>
          <a:bodyPr/>
          <a:lstStyle/>
          <a:p>
            <a:r>
              <a:rPr lang="en-GB" dirty="0"/>
              <a:t>Resource Optimization</a:t>
            </a:r>
          </a:p>
        </p:txBody>
      </p:sp>
      <p:sp>
        <p:nvSpPr>
          <p:cNvPr id="3" name="Content Placeholder 2">
            <a:extLst>
              <a:ext uri="{FF2B5EF4-FFF2-40B4-BE49-F238E27FC236}">
                <a16:creationId xmlns:a16="http://schemas.microsoft.com/office/drawing/2014/main" id="{3A51B085-ABEB-493B-ACC1-A9E5DC7F0D75}"/>
              </a:ext>
            </a:extLst>
          </p:cNvPr>
          <p:cNvSpPr>
            <a:spLocks noGrp="1"/>
          </p:cNvSpPr>
          <p:nvPr>
            <p:ph idx="1"/>
          </p:nvPr>
        </p:nvSpPr>
        <p:spPr>
          <a:xfrm>
            <a:off x="838200" y="1825625"/>
            <a:ext cx="10515600" cy="4351338"/>
          </a:xfrm>
        </p:spPr>
        <p:txBody>
          <a:bodyPr>
            <a:normAutofit fontScale="92500"/>
          </a:bodyPr>
          <a:lstStyle/>
          <a:p>
            <a:r>
              <a:rPr lang="en-US" dirty="0"/>
              <a:t>Two main types of schedules</a:t>
            </a:r>
          </a:p>
          <a:p>
            <a:pPr lvl="1"/>
            <a:r>
              <a:rPr lang="en-US" dirty="0"/>
              <a:t> </a:t>
            </a:r>
            <a:r>
              <a:rPr lang="en-US" b="1" dirty="0">
                <a:solidFill>
                  <a:schemeClr val="tx1">
                    <a:lumMod val="50000"/>
                    <a:lumOff val="50000"/>
                  </a:schemeClr>
                </a:solidFill>
              </a:rPr>
              <a:t>Resource limited</a:t>
            </a:r>
          </a:p>
          <a:p>
            <a:pPr lvl="1"/>
            <a:r>
              <a:rPr lang="en-US" dirty="0"/>
              <a:t> </a:t>
            </a:r>
            <a:r>
              <a:rPr lang="en-US" b="1" dirty="0">
                <a:solidFill>
                  <a:srgbClr val="C00000"/>
                </a:solidFill>
              </a:rPr>
              <a:t>Time limited  </a:t>
            </a:r>
          </a:p>
          <a:p>
            <a:pPr lvl="1"/>
            <a:endParaRPr lang="en-US" dirty="0"/>
          </a:p>
          <a:p>
            <a:pPr lvl="1"/>
            <a:endParaRPr lang="en-US" dirty="0"/>
          </a:p>
          <a:p>
            <a:pPr lvl="1"/>
            <a:endParaRPr lang="en-US" dirty="0"/>
          </a:p>
          <a:p>
            <a:r>
              <a:rPr lang="en-US" b="1" dirty="0">
                <a:solidFill>
                  <a:schemeClr val="tx1">
                    <a:lumMod val="50000"/>
                    <a:lumOff val="50000"/>
                  </a:schemeClr>
                </a:solidFill>
              </a:rPr>
              <a:t>Resource Constrained </a:t>
            </a:r>
            <a:r>
              <a:rPr lang="en-US" dirty="0"/>
              <a:t>- Levelling, allowing end date to move</a:t>
            </a:r>
          </a:p>
          <a:p>
            <a:r>
              <a:rPr lang="en-US" b="1" dirty="0">
                <a:solidFill>
                  <a:srgbClr val="C00000"/>
                </a:solidFill>
              </a:rPr>
              <a:t>Time Constrained </a:t>
            </a:r>
            <a:r>
              <a:rPr lang="en-US" dirty="0"/>
              <a:t>– Smoothing, moving tasks</a:t>
            </a:r>
          </a:p>
          <a:p>
            <a:r>
              <a:rPr lang="en-US" dirty="0"/>
              <a:t>Splitting activities</a:t>
            </a:r>
          </a:p>
          <a:p>
            <a:r>
              <a:rPr lang="en-US" dirty="0"/>
              <a:t>Assigning replacement resources</a:t>
            </a:r>
          </a:p>
          <a:p>
            <a:endParaRPr lang="en-US" dirty="0"/>
          </a:p>
          <a:p>
            <a:endParaRPr lang="en-GB" dirty="0"/>
          </a:p>
        </p:txBody>
      </p:sp>
      <p:grpSp>
        <p:nvGrpSpPr>
          <p:cNvPr id="6" name="Group 15" descr="Resource or time limited">
            <a:extLst>
              <a:ext uri="{FF2B5EF4-FFF2-40B4-BE49-F238E27FC236}">
                <a16:creationId xmlns:a16="http://schemas.microsoft.com/office/drawing/2014/main" id="{71395B26-C6D5-4B17-A91F-CC8468C0519E}"/>
              </a:ext>
            </a:extLst>
          </p:cNvPr>
          <p:cNvGrpSpPr>
            <a:grpSpLocks/>
          </p:cNvGrpSpPr>
          <p:nvPr/>
        </p:nvGrpSpPr>
        <p:grpSpPr bwMode="auto">
          <a:xfrm>
            <a:off x="6096664" y="1385917"/>
            <a:ext cx="4254500" cy="2735263"/>
            <a:chOff x="2704" y="2352"/>
            <a:chExt cx="2680" cy="1723"/>
          </a:xfrm>
        </p:grpSpPr>
        <p:sp>
          <p:nvSpPr>
            <p:cNvPr id="7" name="Line 6">
              <a:extLst>
                <a:ext uri="{FF2B5EF4-FFF2-40B4-BE49-F238E27FC236}">
                  <a16:creationId xmlns:a16="http://schemas.microsoft.com/office/drawing/2014/main" id="{31FF9E5B-F786-4E46-9A65-FABA3D30903B}"/>
                </a:ext>
              </a:extLst>
            </p:cNvPr>
            <p:cNvSpPr>
              <a:spLocks noChangeShapeType="1"/>
            </p:cNvSpPr>
            <p:nvPr/>
          </p:nvSpPr>
          <p:spPr bwMode="auto">
            <a:xfrm>
              <a:off x="3449" y="2352"/>
              <a:ext cx="0" cy="16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 name="Line 7">
              <a:extLst>
                <a:ext uri="{FF2B5EF4-FFF2-40B4-BE49-F238E27FC236}">
                  <a16:creationId xmlns:a16="http://schemas.microsoft.com/office/drawing/2014/main" id="{68A5FA8C-262F-4B5B-A1B3-0C162878A1F5}"/>
                </a:ext>
              </a:extLst>
            </p:cNvPr>
            <p:cNvSpPr>
              <a:spLocks noChangeShapeType="1"/>
            </p:cNvSpPr>
            <p:nvPr/>
          </p:nvSpPr>
          <p:spPr bwMode="auto">
            <a:xfrm>
              <a:off x="3449" y="3214"/>
              <a:ext cx="1225"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AutoShape 8">
              <a:extLst>
                <a:ext uri="{FF2B5EF4-FFF2-40B4-BE49-F238E27FC236}">
                  <a16:creationId xmlns:a16="http://schemas.microsoft.com/office/drawing/2014/main" id="{FBF898DA-E79F-400C-BD56-5F63337212BE}"/>
                </a:ext>
              </a:extLst>
            </p:cNvPr>
            <p:cNvSpPr>
              <a:spLocks noChangeArrowheads="1"/>
            </p:cNvSpPr>
            <p:nvPr/>
          </p:nvSpPr>
          <p:spPr bwMode="auto">
            <a:xfrm>
              <a:off x="4674" y="3099"/>
              <a:ext cx="181" cy="227"/>
            </a:xfrm>
            <a:prstGeom prst="diamond">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Text Box 9">
              <a:extLst>
                <a:ext uri="{FF2B5EF4-FFF2-40B4-BE49-F238E27FC236}">
                  <a16:creationId xmlns:a16="http://schemas.microsoft.com/office/drawing/2014/main" id="{DD8E81C0-76DB-470C-AAB6-5DA2F1F084AB}"/>
                </a:ext>
              </a:extLst>
            </p:cNvPr>
            <p:cNvSpPr txBox="1">
              <a:spLocks noChangeArrowheads="1"/>
            </p:cNvSpPr>
            <p:nvPr/>
          </p:nvSpPr>
          <p:spPr bwMode="auto">
            <a:xfrm>
              <a:off x="4855" y="2987"/>
              <a:ext cx="52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pPr>
              <a:r>
                <a:rPr lang="en-GB" sz="1800" dirty="0">
                  <a:solidFill>
                    <a:srgbClr val="C00000"/>
                  </a:solidFill>
                </a:rPr>
                <a:t>Time</a:t>
              </a:r>
            </a:p>
            <a:p>
              <a:pPr>
                <a:spcBef>
                  <a:spcPct val="0"/>
                </a:spcBef>
                <a:buSzTx/>
              </a:pPr>
              <a:r>
                <a:rPr lang="en-GB" sz="1800" dirty="0">
                  <a:solidFill>
                    <a:srgbClr val="C00000"/>
                  </a:solidFill>
                </a:rPr>
                <a:t>limited</a:t>
              </a:r>
            </a:p>
          </p:txBody>
        </p:sp>
        <p:sp>
          <p:nvSpPr>
            <p:cNvPr id="11" name="Oval 10">
              <a:extLst>
                <a:ext uri="{FF2B5EF4-FFF2-40B4-BE49-F238E27FC236}">
                  <a16:creationId xmlns:a16="http://schemas.microsoft.com/office/drawing/2014/main" id="{DD5D59DD-DD05-46D7-B8E5-23F20ED68618}"/>
                </a:ext>
              </a:extLst>
            </p:cNvPr>
            <p:cNvSpPr>
              <a:spLocks noChangeArrowheads="1"/>
            </p:cNvSpPr>
            <p:nvPr/>
          </p:nvSpPr>
          <p:spPr bwMode="auto">
            <a:xfrm>
              <a:off x="3494" y="2715"/>
              <a:ext cx="1180" cy="1316"/>
            </a:xfrm>
            <a:prstGeom prst="ellipse">
              <a:avLst/>
            </a:prstGeom>
            <a:noFill/>
            <a:ln w="1270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Text Box 11">
              <a:extLst>
                <a:ext uri="{FF2B5EF4-FFF2-40B4-BE49-F238E27FC236}">
                  <a16:creationId xmlns:a16="http://schemas.microsoft.com/office/drawing/2014/main" id="{ED9291DF-6941-45DB-8B4F-E582ED29438A}"/>
                </a:ext>
              </a:extLst>
            </p:cNvPr>
            <p:cNvSpPr txBox="1">
              <a:spLocks noChangeArrowheads="1"/>
            </p:cNvSpPr>
            <p:nvPr/>
          </p:nvSpPr>
          <p:spPr bwMode="auto">
            <a:xfrm>
              <a:off x="2704" y="2670"/>
              <a:ext cx="70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pPr>
              <a:r>
                <a:rPr lang="en-GB" sz="1800" b="0" dirty="0">
                  <a:solidFill>
                    <a:schemeClr val="tx1"/>
                  </a:solidFill>
                </a:rPr>
                <a:t>Available</a:t>
              </a:r>
            </a:p>
            <a:p>
              <a:pPr>
                <a:spcBef>
                  <a:spcPct val="0"/>
                </a:spcBef>
                <a:buSzTx/>
              </a:pPr>
              <a:r>
                <a:rPr lang="en-GB" sz="1800" b="0" dirty="0">
                  <a:solidFill>
                    <a:schemeClr val="tx1"/>
                  </a:solidFill>
                </a:rPr>
                <a:t>6 hrs</a:t>
              </a:r>
            </a:p>
            <a:p>
              <a:pPr>
                <a:spcBef>
                  <a:spcPct val="0"/>
                </a:spcBef>
                <a:buSzTx/>
              </a:pPr>
              <a:r>
                <a:rPr lang="en-GB" sz="1800" b="0" dirty="0">
                  <a:solidFill>
                    <a:schemeClr val="tx1"/>
                  </a:solidFill>
                </a:rPr>
                <a:t>75%</a:t>
              </a:r>
            </a:p>
          </p:txBody>
        </p:sp>
        <p:sp>
          <p:nvSpPr>
            <p:cNvPr id="13" name="Text Box 12">
              <a:extLst>
                <a:ext uri="{FF2B5EF4-FFF2-40B4-BE49-F238E27FC236}">
                  <a16:creationId xmlns:a16="http://schemas.microsoft.com/office/drawing/2014/main" id="{CF1E4B1C-869A-4F39-9987-497BFE0ED3DD}"/>
                </a:ext>
              </a:extLst>
            </p:cNvPr>
            <p:cNvSpPr txBox="1">
              <a:spLocks noChangeArrowheads="1"/>
            </p:cNvSpPr>
            <p:nvPr/>
          </p:nvSpPr>
          <p:spPr bwMode="auto">
            <a:xfrm>
              <a:off x="3711" y="2836"/>
              <a:ext cx="81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pPr>
              <a:r>
                <a:rPr lang="en-GB" sz="1800" dirty="0">
                  <a:solidFill>
                    <a:schemeClr val="hlink"/>
                  </a:solidFill>
                </a:rPr>
                <a:t>Resource </a:t>
              </a:r>
            </a:p>
            <a:p>
              <a:pPr>
                <a:spcBef>
                  <a:spcPct val="0"/>
                </a:spcBef>
                <a:buSzTx/>
              </a:pPr>
              <a:r>
                <a:rPr lang="en-GB" sz="1800" dirty="0">
                  <a:solidFill>
                    <a:schemeClr val="hlink"/>
                  </a:solidFill>
                </a:rPr>
                <a:t>Limited</a:t>
              </a:r>
            </a:p>
          </p:txBody>
        </p:sp>
        <p:sp>
          <p:nvSpPr>
            <p:cNvPr id="14" name="Oval 13">
              <a:extLst>
                <a:ext uri="{FF2B5EF4-FFF2-40B4-BE49-F238E27FC236}">
                  <a16:creationId xmlns:a16="http://schemas.microsoft.com/office/drawing/2014/main" id="{4F6CAD79-FE23-40B0-97E9-E87CED9309B5}"/>
                </a:ext>
              </a:extLst>
            </p:cNvPr>
            <p:cNvSpPr>
              <a:spLocks noChangeArrowheads="1"/>
            </p:cNvSpPr>
            <p:nvPr/>
          </p:nvSpPr>
          <p:spPr bwMode="auto">
            <a:xfrm>
              <a:off x="3449" y="3230"/>
              <a:ext cx="1633" cy="816"/>
            </a:xfrm>
            <a:prstGeom prst="ellipse">
              <a:avLst/>
            </a:prstGeom>
            <a:noFill/>
            <a:ln w="9525">
              <a:solidFill>
                <a:schemeClr val="hlink"/>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Text Box 14">
              <a:extLst>
                <a:ext uri="{FF2B5EF4-FFF2-40B4-BE49-F238E27FC236}">
                  <a16:creationId xmlns:a16="http://schemas.microsoft.com/office/drawing/2014/main" id="{7966215A-3145-42A2-ABB3-447C01FBE242}"/>
                </a:ext>
              </a:extLst>
            </p:cNvPr>
            <p:cNvSpPr txBox="1">
              <a:spLocks noChangeArrowheads="1"/>
            </p:cNvSpPr>
            <p:nvPr/>
          </p:nvSpPr>
          <p:spPr bwMode="auto">
            <a:xfrm>
              <a:off x="3255" y="3213"/>
              <a:ext cx="178"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pPr>
              <a:r>
                <a:rPr lang="en-GB" sz="1400" b="0" dirty="0">
                  <a:solidFill>
                    <a:schemeClr val="tx1"/>
                  </a:solidFill>
                </a:rPr>
                <a:t>6</a:t>
              </a:r>
            </a:p>
            <a:p>
              <a:pPr>
                <a:spcBef>
                  <a:spcPct val="0"/>
                </a:spcBef>
                <a:buSzTx/>
              </a:pPr>
              <a:r>
                <a:rPr lang="en-GB" sz="1400" b="0" dirty="0">
                  <a:solidFill>
                    <a:schemeClr val="tx1"/>
                  </a:solidFill>
                </a:rPr>
                <a:t>5</a:t>
              </a:r>
            </a:p>
            <a:p>
              <a:pPr>
                <a:spcBef>
                  <a:spcPct val="0"/>
                </a:spcBef>
                <a:buSzTx/>
              </a:pPr>
              <a:r>
                <a:rPr lang="en-GB" sz="1400" b="0" dirty="0">
                  <a:solidFill>
                    <a:schemeClr val="tx1"/>
                  </a:solidFill>
                </a:rPr>
                <a:t>4</a:t>
              </a:r>
            </a:p>
            <a:p>
              <a:pPr>
                <a:spcBef>
                  <a:spcPct val="0"/>
                </a:spcBef>
                <a:buSzTx/>
              </a:pPr>
              <a:r>
                <a:rPr lang="en-GB" sz="1400" b="0" dirty="0">
                  <a:solidFill>
                    <a:schemeClr val="tx1"/>
                  </a:solidFill>
                </a:rPr>
                <a:t>3</a:t>
              </a:r>
            </a:p>
            <a:p>
              <a:pPr>
                <a:spcBef>
                  <a:spcPct val="0"/>
                </a:spcBef>
                <a:buSzTx/>
              </a:pPr>
              <a:r>
                <a:rPr lang="en-GB" sz="1400" b="0" dirty="0">
                  <a:solidFill>
                    <a:schemeClr val="tx1"/>
                  </a:solidFill>
                </a:rPr>
                <a:t>2</a:t>
              </a:r>
            </a:p>
            <a:p>
              <a:pPr>
                <a:spcBef>
                  <a:spcPct val="0"/>
                </a:spcBef>
                <a:buSzTx/>
              </a:pPr>
              <a:r>
                <a:rPr lang="en-GB" sz="1400" b="0" dirty="0">
                  <a:solidFill>
                    <a:schemeClr val="tx1"/>
                  </a:solidFill>
                </a:rPr>
                <a:t>1</a:t>
              </a:r>
            </a:p>
          </p:txBody>
        </p:sp>
      </p:grpSp>
    </p:spTree>
    <p:extLst>
      <p:ext uri="{BB962C8B-B14F-4D97-AF65-F5344CB8AC3E}">
        <p14:creationId xmlns:p14="http://schemas.microsoft.com/office/powerpoint/2010/main" val="1972416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0.6|0.8|6|5.5|6|4"/>
</p:tagLst>
</file>

<file path=ppt/tags/tag2.xml><?xml version="1.0" encoding="utf-8"?>
<p:tagLst xmlns:a="http://schemas.openxmlformats.org/drawingml/2006/main" xmlns:r="http://schemas.openxmlformats.org/officeDocument/2006/relationships" xmlns:p="http://schemas.openxmlformats.org/presentationml/2006/main">
  <p:tag name="TIMING" val="|4.3|0.6|0.8|6|5.5|6|4"/>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7BF9D-84DD-404E-948C-60EA1E7CFEAC}">
  <ds:schemaRefs>
    <ds:schemaRef ds:uri="http://schemas.microsoft.com/office/2006/metadata/properties"/>
    <ds:schemaRef ds:uri="http://schemas.microsoft.com/office/2006/documentManagement/types"/>
    <ds:schemaRef ds:uri="http://purl.org/dc/terms/"/>
    <ds:schemaRef ds:uri="6b494f05-939f-47b7-827f-de1e15f7b078"/>
    <ds:schemaRef ds:uri="http://schemas.microsoft.com/office/infopath/2007/PartnerControls"/>
    <ds:schemaRef ds:uri="http://www.w3.org/XML/1998/namespace"/>
    <ds:schemaRef ds:uri="http://purl.org/dc/dcmitype/"/>
    <ds:schemaRef ds:uri="http://schemas.openxmlformats.org/package/2006/metadata/core-properties"/>
    <ds:schemaRef ds:uri="dd5d29e2-e009-49d8-a581-e6c7b528f0f3"/>
    <ds:schemaRef ds:uri="http://purl.org/dc/elements/1.1/"/>
  </ds:schemaRefs>
</ds:datastoreItem>
</file>

<file path=customXml/itemProps2.xml><?xml version="1.0" encoding="utf-8"?>
<ds:datastoreItem xmlns:ds="http://schemas.openxmlformats.org/officeDocument/2006/customXml" ds:itemID="{D0F7E234-434A-497A-B985-8D335F24F886}">
  <ds:schemaRefs>
    <ds:schemaRef ds:uri="http://schemas.microsoft.com/sharepoint/v3/contenttype/forms"/>
  </ds:schemaRefs>
</ds:datastoreItem>
</file>

<file path=customXml/itemProps3.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385</TotalTime>
  <Words>4125</Words>
  <Application>Microsoft Office PowerPoint</Application>
  <PresentationFormat>Widescreen</PresentationFormat>
  <Paragraphs>582</Paragraphs>
  <Slides>65</Slides>
  <Notes>10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65</vt:i4>
      </vt:variant>
    </vt:vector>
  </HeadingPairs>
  <TitlesOfParts>
    <vt:vector size="78" baseType="lpstr">
      <vt:lpstr>Arial</vt:lpstr>
      <vt:lpstr>Arial Narrow</vt:lpstr>
      <vt:lpstr>Arial Nova</vt:lpstr>
      <vt:lpstr>ARU Raisonne DemiBold</vt:lpstr>
      <vt:lpstr>Avenir Next LT Pro</vt:lpstr>
      <vt:lpstr>Calibri</vt:lpstr>
      <vt:lpstr>Helv</vt:lpstr>
      <vt:lpstr>Raleway</vt:lpstr>
      <vt:lpstr>Webdings</vt:lpstr>
      <vt:lpstr>Wingdings</vt:lpstr>
      <vt:lpstr>1_ARU Brand</vt:lpstr>
      <vt:lpstr>2_ARU Brand</vt:lpstr>
      <vt:lpstr>Bitmap Image</vt:lpstr>
      <vt:lpstr> Session 6:  Resources and Costs Planning, Risks and Issues</vt:lpstr>
      <vt:lpstr>PowerPoint Presentation</vt:lpstr>
      <vt:lpstr>Resource Planning</vt:lpstr>
      <vt:lpstr>Project resourcing and related techniques</vt:lpstr>
      <vt:lpstr>What is meant by the  term: ‘Resource’?</vt:lpstr>
      <vt:lpstr>Resource categorisation</vt:lpstr>
      <vt:lpstr>Resource Breakdown Structure</vt:lpstr>
      <vt:lpstr>Resources – key questions to ask?</vt:lpstr>
      <vt:lpstr>Resource Optimization</vt:lpstr>
      <vt:lpstr>Resource levelling or “smoothing”</vt:lpstr>
      <vt:lpstr>Critical Path</vt:lpstr>
      <vt:lpstr>The resource histogram (based on the previous schedule)</vt:lpstr>
      <vt:lpstr>Smoothing and Levelling</vt:lpstr>
      <vt:lpstr>Resource levelling with permissible float</vt:lpstr>
      <vt:lpstr>A smoother histogram</vt:lpstr>
      <vt:lpstr>Warehouse Development Example</vt:lpstr>
      <vt:lpstr>Smoothing</vt:lpstr>
      <vt:lpstr>Levelling</vt:lpstr>
      <vt:lpstr>Resource Costing</vt:lpstr>
      <vt:lpstr>Cost categories</vt:lpstr>
      <vt:lpstr>Budgeting: Top-Down….</vt:lpstr>
      <vt:lpstr>…or Bottom Up?</vt:lpstr>
      <vt:lpstr>Project resourcing and budgeting</vt:lpstr>
      <vt:lpstr>Resource based budgeting  – process summary</vt:lpstr>
      <vt:lpstr>  Simple single task example</vt:lpstr>
      <vt:lpstr> Answer: Simple single task example</vt:lpstr>
      <vt:lpstr>Some costs are related to the overall project (not a single task)</vt:lpstr>
      <vt:lpstr>Answer: Some costs are related to the overall project (not a single task)</vt:lpstr>
      <vt:lpstr>Project Procurement</vt:lpstr>
      <vt:lpstr>Summary</vt:lpstr>
      <vt:lpstr>BREAK</vt:lpstr>
      <vt:lpstr>Risk Management</vt:lpstr>
      <vt:lpstr>Fundamentals!</vt:lpstr>
      <vt:lpstr>PowerPoint Presentation</vt:lpstr>
      <vt:lpstr>Trinidad- Toco Port</vt:lpstr>
      <vt:lpstr>Trinidad- Toco Port</vt:lpstr>
      <vt:lpstr>Types of Risks</vt:lpstr>
      <vt:lpstr>Importance of Risk Management</vt:lpstr>
      <vt:lpstr>PowerPoint Presentation</vt:lpstr>
      <vt:lpstr>Project Risk and Issues Management: Overview</vt:lpstr>
      <vt:lpstr>Planning for risks</vt:lpstr>
      <vt:lpstr>What is a Risk?</vt:lpstr>
      <vt:lpstr>Risk Management on projects</vt:lpstr>
      <vt:lpstr>Risk Event and Trigger</vt:lpstr>
      <vt:lpstr>Example of Risk Triggers</vt:lpstr>
      <vt:lpstr>Primary Components for a Risk</vt:lpstr>
      <vt:lpstr>Risk Management Process</vt:lpstr>
      <vt:lpstr>Risk identification</vt:lpstr>
      <vt:lpstr>Sources of Risk: Internal</vt:lpstr>
      <vt:lpstr>External sources of risk: Stakeholders and PESTLE</vt:lpstr>
      <vt:lpstr>External sources of risk: PESTLE continued</vt:lpstr>
      <vt:lpstr>Risk Categorisation: Risk breakdown structure</vt:lpstr>
      <vt:lpstr>Risk breakdown structure, contd.</vt:lpstr>
      <vt:lpstr>The risk register/log</vt:lpstr>
      <vt:lpstr>Quantitative Risk Analysis</vt:lpstr>
      <vt:lpstr>Qualitative Risk Analysis Risk impact Matrix</vt:lpstr>
      <vt:lpstr>Risk Impact Matrix</vt:lpstr>
      <vt:lpstr>Threat Strategies (PMI, 2021, p.123)</vt:lpstr>
      <vt:lpstr>Opportunity Strategies (PMI, 2021, p. 125)</vt:lpstr>
      <vt:lpstr>Implement Responses Risks and Issues</vt:lpstr>
      <vt:lpstr>Issues management</vt:lpstr>
      <vt:lpstr>Issues Log/Register</vt:lpstr>
      <vt:lpstr>Summary</vt:lpstr>
      <vt:lpstr>Self-study activities</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06 Managing Deployment Executing the project, Risks and Dynamics</dc:title>
  <dc:creator>Helen.Benton@aru.ac.uk</dc:creator>
  <cp:lastModifiedBy>Andre Samuel</cp:lastModifiedBy>
  <cp:revision>207</cp:revision>
  <dcterms:created xsi:type="dcterms:W3CDTF">2019-04-25T11:00:23Z</dcterms:created>
  <dcterms:modified xsi:type="dcterms:W3CDTF">2024-03-11T02:32:28Z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